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59" r:id="rId3"/>
    <p:sldId id="285" r:id="rId4"/>
    <p:sldId id="286" r:id="rId5"/>
    <p:sldId id="287" r:id="rId6"/>
    <p:sldId id="260" r:id="rId7"/>
    <p:sldId id="288" r:id="rId8"/>
    <p:sldId id="262" r:id="rId9"/>
    <p:sldId id="284" r:id="rId10"/>
    <p:sldId id="261" r:id="rId11"/>
    <p:sldId id="289" r:id="rId12"/>
    <p:sldId id="290" r:id="rId13"/>
    <p:sldId id="299" r:id="rId14"/>
    <p:sldId id="292" r:id="rId15"/>
    <p:sldId id="293" r:id="rId16"/>
    <p:sldId id="272" r:id="rId17"/>
    <p:sldId id="295" r:id="rId18"/>
    <p:sldId id="296" r:id="rId19"/>
    <p:sldId id="297" r:id="rId20"/>
    <p:sldId id="298" r:id="rId21"/>
    <p:sldId id="276" r:id="rId22"/>
    <p:sldId id="29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638"/>
    <p:restoredTop sz="96327"/>
  </p:normalViewPr>
  <p:slideViewPr>
    <p:cSldViewPr snapToGrid="0" snapToObjects="1">
      <p:cViewPr varScale="1">
        <p:scale>
          <a:sx n="98" d="100"/>
          <a:sy n="98" d="100"/>
        </p:scale>
        <p:origin x="192" y="8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BAB39-42F1-EE4F-B73D-15E805DF2D0A}" type="datetimeFigureOut">
              <a:rPr lang="en-US" smtClean="0"/>
              <a:t>4/24/20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AA996-D948-EA48-BE06-B62415A0DF3D}" type="slidenum">
              <a:rPr lang="en-US" smtClean="0"/>
              <a:t>‹#›</a:t>
            </a:fld>
            <a:endParaRPr lang="en-US"/>
          </a:p>
        </p:txBody>
      </p:sp>
    </p:spTree>
    <p:extLst>
      <p:ext uri="{BB962C8B-B14F-4D97-AF65-F5344CB8AC3E}">
        <p14:creationId xmlns:p14="http://schemas.microsoft.com/office/powerpoint/2010/main" val="17547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CCD9BC5-C318-B54B-ADE6-154680543928}" type="datetimeFigureOut">
              <a:rPr lang="en-US" smtClean="0"/>
              <a:t>4/24/20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53ED09E-1D6F-C948-ACCB-4D06B89C0DC7}" type="slidenum">
              <a:rPr lang="en-US" smtClean="0"/>
              <a:t>‹#›</a:t>
            </a:fld>
            <a:endParaRPr lang="en-US"/>
          </a:p>
        </p:txBody>
      </p:sp>
    </p:spTree>
    <p:extLst>
      <p:ext uri="{BB962C8B-B14F-4D97-AF65-F5344CB8AC3E}">
        <p14:creationId xmlns:p14="http://schemas.microsoft.com/office/powerpoint/2010/main" val="3329468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CD9BC5-C318-B54B-ADE6-154680543928}" type="datetimeFigureOut">
              <a:rPr lang="en-US" smtClean="0"/>
              <a:t>4/24/20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ED09E-1D6F-C948-ACCB-4D06B89C0DC7}" type="slidenum">
              <a:rPr lang="en-US" smtClean="0"/>
              <a:t>‹#›</a:t>
            </a:fld>
            <a:endParaRPr lang="en-US"/>
          </a:p>
        </p:txBody>
      </p:sp>
    </p:spTree>
    <p:extLst>
      <p:ext uri="{BB962C8B-B14F-4D97-AF65-F5344CB8AC3E}">
        <p14:creationId xmlns:p14="http://schemas.microsoft.com/office/powerpoint/2010/main" val="34490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CCD9BC5-C318-B54B-ADE6-154680543928}" type="datetimeFigureOut">
              <a:rPr lang="en-US" smtClean="0"/>
              <a:t>4/24/20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53ED09E-1D6F-C948-ACCB-4D06B89C0DC7}" type="slidenum">
              <a:rPr lang="en-US" smtClean="0"/>
              <a:t>‹#›</a:t>
            </a:fld>
            <a:endParaRPr lang="en-US"/>
          </a:p>
        </p:txBody>
      </p:sp>
    </p:spTree>
    <p:extLst>
      <p:ext uri="{BB962C8B-B14F-4D97-AF65-F5344CB8AC3E}">
        <p14:creationId xmlns:p14="http://schemas.microsoft.com/office/powerpoint/2010/main" val="385286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CD9BC5-C318-B54B-ADE6-154680543928}" type="datetimeFigureOut">
              <a:rPr lang="en-US" smtClean="0"/>
              <a:t>4/24/20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253ED09E-1D6F-C948-ACCB-4D06B89C0DC7}" type="slidenum">
              <a:rPr lang="en-US" smtClean="0"/>
              <a:t>‹#›</a:t>
            </a:fld>
            <a:endParaRPr lang="en-US"/>
          </a:p>
        </p:txBody>
      </p:sp>
    </p:spTree>
    <p:extLst>
      <p:ext uri="{BB962C8B-B14F-4D97-AF65-F5344CB8AC3E}">
        <p14:creationId xmlns:p14="http://schemas.microsoft.com/office/powerpoint/2010/main" val="41646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CCD9BC5-C318-B54B-ADE6-154680543928}" type="datetimeFigureOut">
              <a:rPr lang="en-US" smtClean="0"/>
              <a:t>4/24/20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53ED09E-1D6F-C948-ACCB-4D06B89C0DC7}" type="slidenum">
              <a:rPr lang="en-US" smtClean="0"/>
              <a:t>‹#›</a:t>
            </a:fld>
            <a:endParaRPr lang="en-US"/>
          </a:p>
        </p:txBody>
      </p:sp>
    </p:spTree>
    <p:extLst>
      <p:ext uri="{BB962C8B-B14F-4D97-AF65-F5344CB8AC3E}">
        <p14:creationId xmlns:p14="http://schemas.microsoft.com/office/powerpoint/2010/main" val="23374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CD9BC5-C318-B54B-ADE6-154680543928}" type="datetimeFigureOut">
              <a:rPr lang="en-US" smtClean="0"/>
              <a:t>4/24/20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ED09E-1D6F-C948-ACCB-4D06B89C0DC7}" type="slidenum">
              <a:rPr lang="en-US" smtClean="0"/>
              <a:t>‹#›</a:t>
            </a:fld>
            <a:endParaRPr lang="en-US"/>
          </a:p>
        </p:txBody>
      </p:sp>
    </p:spTree>
    <p:extLst>
      <p:ext uri="{BB962C8B-B14F-4D97-AF65-F5344CB8AC3E}">
        <p14:creationId xmlns:p14="http://schemas.microsoft.com/office/powerpoint/2010/main" val="4061048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CD9BC5-C318-B54B-ADE6-154680543928}" type="datetimeFigureOut">
              <a:rPr lang="en-US" smtClean="0"/>
              <a:t>4/24/20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3ED09E-1D6F-C948-ACCB-4D06B89C0DC7}" type="slidenum">
              <a:rPr lang="en-US" smtClean="0"/>
              <a:t>‹#›</a:t>
            </a:fld>
            <a:endParaRPr lang="en-US"/>
          </a:p>
        </p:txBody>
      </p:sp>
    </p:spTree>
    <p:extLst>
      <p:ext uri="{BB962C8B-B14F-4D97-AF65-F5344CB8AC3E}">
        <p14:creationId xmlns:p14="http://schemas.microsoft.com/office/powerpoint/2010/main" val="1106363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CD9BC5-C318-B54B-ADE6-154680543928}" type="datetimeFigureOut">
              <a:rPr lang="en-US" smtClean="0"/>
              <a:t>4/24/20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3ED09E-1D6F-C948-ACCB-4D06B89C0DC7}" type="slidenum">
              <a:rPr lang="en-US" smtClean="0"/>
              <a:t>‹#›</a:t>
            </a:fld>
            <a:endParaRPr lang="en-US"/>
          </a:p>
        </p:txBody>
      </p:sp>
    </p:spTree>
    <p:extLst>
      <p:ext uri="{BB962C8B-B14F-4D97-AF65-F5344CB8AC3E}">
        <p14:creationId xmlns:p14="http://schemas.microsoft.com/office/powerpoint/2010/main" val="313155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D9BC5-C318-B54B-ADE6-154680543928}" type="datetimeFigureOut">
              <a:rPr lang="en-US" smtClean="0"/>
              <a:t>4/24/20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3ED09E-1D6F-C948-ACCB-4D06B89C0DC7}" type="slidenum">
              <a:rPr lang="en-US" smtClean="0"/>
              <a:t>‹#›</a:t>
            </a:fld>
            <a:endParaRPr lang="en-US"/>
          </a:p>
        </p:txBody>
      </p:sp>
    </p:spTree>
    <p:extLst>
      <p:ext uri="{BB962C8B-B14F-4D97-AF65-F5344CB8AC3E}">
        <p14:creationId xmlns:p14="http://schemas.microsoft.com/office/powerpoint/2010/main" val="320093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CCD9BC5-C318-B54B-ADE6-154680543928}" type="datetimeFigureOut">
              <a:rPr lang="en-US" smtClean="0"/>
              <a:t>4/24/20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53ED09E-1D6F-C948-ACCB-4D06B89C0DC7}" type="slidenum">
              <a:rPr lang="en-US" smtClean="0"/>
              <a:t>‹#›</a:t>
            </a:fld>
            <a:endParaRPr lang="en-US"/>
          </a:p>
        </p:txBody>
      </p:sp>
    </p:spTree>
    <p:extLst>
      <p:ext uri="{BB962C8B-B14F-4D97-AF65-F5344CB8AC3E}">
        <p14:creationId xmlns:p14="http://schemas.microsoft.com/office/powerpoint/2010/main" val="40490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CD9BC5-C318-B54B-ADE6-154680543928}" type="datetimeFigureOut">
              <a:rPr lang="en-US" smtClean="0"/>
              <a:t>4/24/20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ED09E-1D6F-C948-ACCB-4D06B89C0DC7}" type="slidenum">
              <a:rPr lang="en-US" smtClean="0"/>
              <a:t>‹#›</a:t>
            </a:fld>
            <a:endParaRPr lang="en-US"/>
          </a:p>
        </p:txBody>
      </p:sp>
    </p:spTree>
    <p:extLst>
      <p:ext uri="{BB962C8B-B14F-4D97-AF65-F5344CB8AC3E}">
        <p14:creationId xmlns:p14="http://schemas.microsoft.com/office/powerpoint/2010/main" val="1499874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CCD9BC5-C318-B54B-ADE6-154680543928}" type="datetimeFigureOut">
              <a:rPr lang="en-US" smtClean="0"/>
              <a:t>4/24/20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53ED09E-1D6F-C948-ACCB-4D06B89C0DC7}"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50520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dx.doi.org/10.1016/j.jnt.2017.03.00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6339B-7B28-AE43-81F8-DCE256194CCD}"/>
              </a:ext>
            </a:extLst>
          </p:cNvPr>
          <p:cNvSpPr>
            <a:spLocks noGrp="1"/>
          </p:cNvSpPr>
          <p:nvPr>
            <p:ph type="ctrTitle"/>
          </p:nvPr>
        </p:nvSpPr>
        <p:spPr/>
        <p:txBody>
          <a:bodyPr/>
          <a:lstStyle/>
          <a:p>
            <a:r>
              <a:rPr lang="en-US" dirty="0"/>
              <a:t>2-adic numbers and quadratic equations</a:t>
            </a:r>
          </a:p>
        </p:txBody>
      </p:sp>
      <p:sp>
        <p:nvSpPr>
          <p:cNvPr id="3" name="Subtitle 2">
            <a:extLst>
              <a:ext uri="{FF2B5EF4-FFF2-40B4-BE49-F238E27FC236}">
                <a16:creationId xmlns:a16="http://schemas.microsoft.com/office/drawing/2014/main" id="{79E6B5F2-B124-C74D-97AA-C0239AD28CD3}"/>
              </a:ext>
            </a:extLst>
          </p:cNvPr>
          <p:cNvSpPr>
            <a:spLocks noGrp="1"/>
          </p:cNvSpPr>
          <p:nvPr>
            <p:ph type="subTitle" idx="1"/>
          </p:nvPr>
        </p:nvSpPr>
        <p:spPr/>
        <p:txBody>
          <a:bodyPr/>
          <a:lstStyle/>
          <a:p>
            <a:r>
              <a:rPr lang="en-US" dirty="0"/>
              <a:t>By Will Boultinghouse and co-author Dr. Justin </a:t>
            </a:r>
            <a:r>
              <a:rPr lang="en-US" dirty="0" err="1"/>
              <a:t>Trulen</a:t>
            </a:r>
            <a:endParaRPr lang="en-US" dirty="0"/>
          </a:p>
        </p:txBody>
      </p:sp>
    </p:spTree>
    <p:extLst>
      <p:ext uri="{BB962C8B-B14F-4D97-AF65-F5344CB8AC3E}">
        <p14:creationId xmlns:p14="http://schemas.microsoft.com/office/powerpoint/2010/main" val="427176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9C3F-A1B6-6F4B-858B-4FA18B423C12}"/>
              </a:ext>
            </a:extLst>
          </p:cNvPr>
          <p:cNvSpPr>
            <a:spLocks noGrp="1"/>
          </p:cNvSpPr>
          <p:nvPr>
            <p:ph type="title"/>
          </p:nvPr>
        </p:nvSpPr>
        <p:spPr>
          <a:xfrm>
            <a:off x="581193" y="729658"/>
            <a:ext cx="11029616" cy="988332"/>
          </a:xfrm>
        </p:spPr>
        <p:txBody>
          <a:bodyPr anchor="b">
            <a:normAutofit/>
          </a:bodyPr>
          <a:lstStyle/>
          <a:p>
            <a:r>
              <a:rPr lang="en-US" cap="none" dirty="0"/>
              <a:t>2-adic Valuation Tree Model</a:t>
            </a:r>
          </a:p>
        </p:txBody>
      </p:sp>
      <mc:AlternateContent xmlns:mc="http://schemas.openxmlformats.org/markup-compatibility/2006" xmlns:a14="http://schemas.microsoft.com/office/drawing/2010/main">
        <mc:Choice Requires="a14">
          <p:sp>
            <p:nvSpPr>
              <p:cNvPr id="13" name="Content Placeholder 3">
                <a:extLst>
                  <a:ext uri="{FF2B5EF4-FFF2-40B4-BE49-F238E27FC236}">
                    <a16:creationId xmlns:a16="http://schemas.microsoft.com/office/drawing/2014/main" id="{A2D18A3C-F14D-45F8-8006-F190B6C0878C}"/>
                  </a:ext>
                </a:extLst>
              </p:cNvPr>
              <p:cNvSpPr>
                <a:spLocks noGrp="1"/>
              </p:cNvSpPr>
              <p:nvPr>
                <p:ph sz="half" idx="2"/>
              </p:nvPr>
            </p:nvSpPr>
            <p:spPr>
              <a:xfrm>
                <a:off x="6188417" y="2228003"/>
                <a:ext cx="5422392" cy="3633047"/>
              </a:xfrm>
            </p:spPr>
            <p:txBody>
              <a:bodyPr>
                <a:normAutofit/>
              </a:bodyPr>
              <a:lstStyle/>
              <a:p>
                <a:r>
                  <a:rPr lang="en-US" dirty="0"/>
                  <a:t>Since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+1</m:t>
                        </m:r>
                      </m:e>
                    </m:d>
                  </m:oMath>
                </a14:m>
                <a:r>
                  <a:rPr lang="en-US" dirty="0"/>
                  <a:t> is not constant we split the branch into two: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splits into the </a:t>
                </a:r>
                <a14:m>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and </a:t>
                </a:r>
                <a14:m>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𝑛</m:t>
                    </m:r>
                    <m:r>
                      <a:rPr lang="en-US" b="0" i="1" smtClean="0">
                        <a:latin typeface="Cambria Math" panose="02040503050406030204" pitchFamily="18" charset="0"/>
                      </a:rPr>
                      <m:t>+3</m:t>
                    </m:r>
                  </m:oMath>
                </a14:m>
                <a:r>
                  <a:rPr lang="en-US" dirty="0"/>
                  <a:t> branches, which is what our tables showed earlier.  Again, we get the two branches of </a:t>
                </a:r>
                <a14:m>
                  <m:oMath xmlns:m="http://schemas.openxmlformats.org/officeDocument/2006/math">
                    <m:r>
                      <a:rPr lang="en-US" i="1">
                        <a:latin typeface="Cambria Math" panose="02040503050406030204" pitchFamily="18" charset="0"/>
                      </a:rPr>
                      <m:t>4</m:t>
                    </m:r>
                    <m:r>
                      <a:rPr lang="en-US" i="1">
                        <a:latin typeface="Cambria Math" panose="02040503050406030204" pitchFamily="18" charset="0"/>
                      </a:rPr>
                      <m:t>𝑛</m:t>
                    </m:r>
                    <m:r>
                      <a:rPr lang="en-US" i="1">
                        <a:latin typeface="Cambria Math" panose="02040503050406030204" pitchFamily="18" charset="0"/>
                      </a:rPr>
                      <m:t>+1</m:t>
                    </m:r>
                  </m:oMath>
                </a14:m>
                <a:r>
                  <a:rPr lang="en-US" dirty="0"/>
                  <a:t> and   </a:t>
                </a:r>
                <a14:m>
                  <m:oMath xmlns:m="http://schemas.openxmlformats.org/officeDocument/2006/math">
                    <m:r>
                      <a:rPr lang="en-US" i="1">
                        <a:latin typeface="Cambria Math" panose="02040503050406030204" pitchFamily="18" charset="0"/>
                      </a:rPr>
                      <m:t>4</m:t>
                    </m:r>
                    <m:r>
                      <a:rPr lang="en-US" i="1">
                        <a:latin typeface="Cambria Math" panose="02040503050406030204" pitchFamily="18" charset="0"/>
                      </a:rPr>
                      <m:t>𝑛</m:t>
                    </m:r>
                    <m:r>
                      <a:rPr lang="en-US" i="1">
                        <a:latin typeface="Cambria Math" panose="02040503050406030204" pitchFamily="18" charset="0"/>
                      </a:rPr>
                      <m:t>+3</m:t>
                    </m:r>
                  </m:oMath>
                </a14:m>
                <a:r>
                  <a:rPr lang="en-US" dirty="0"/>
                  <a:t> by plugging in </a:t>
                </a:r>
                <a14:m>
                  <m:oMath xmlns:m="http://schemas.openxmlformats.org/officeDocument/2006/math">
                    <m:r>
                      <a:rPr lang="en-US" i="1" dirty="0" smtClean="0">
                        <a:latin typeface="Cambria Math" panose="02040503050406030204" pitchFamily="18" charset="0"/>
                      </a:rPr>
                      <m:t>2</m:t>
                    </m:r>
                    <m:r>
                      <a:rPr lang="en-US" i="1">
                        <a:latin typeface="Cambria Math" panose="02040503050406030204" pitchFamily="18" charset="0"/>
                      </a:rPr>
                      <m:t>𝑛</m:t>
                    </m:r>
                  </m:oMath>
                </a14:m>
                <a:r>
                  <a:rPr lang="en-US" dirty="0"/>
                  <a:t> and </a:t>
                </a:r>
                <a14:m>
                  <m:oMath xmlns:m="http://schemas.openxmlformats.org/officeDocument/2006/math">
                    <m:r>
                      <a:rPr lang="en-US" i="1" dirty="0" smtClean="0">
                        <a:latin typeface="Cambria Math" panose="02040503050406030204" pitchFamily="18" charset="0"/>
                      </a:rPr>
                      <m:t>2</m:t>
                    </m:r>
                    <m:r>
                      <a:rPr lang="en-US" i="1">
                        <a:latin typeface="Cambria Math" panose="02040503050406030204" pitchFamily="18" charset="0"/>
                      </a:rPr>
                      <m:t>𝑛</m:t>
                    </m:r>
                    <m:r>
                      <a:rPr lang="en-US" i="1">
                        <a:latin typeface="Cambria Math" panose="02040503050406030204" pitchFamily="18" charset="0"/>
                      </a:rPr>
                      <m:t>+1</m:t>
                    </m:r>
                  </m:oMath>
                </a14:m>
                <a:r>
                  <a:rPr lang="en-US" dirty="0"/>
                  <a:t> into the parent branch of </a:t>
                </a:r>
                <a14:m>
                  <m:oMath xmlns:m="http://schemas.openxmlformats.org/officeDocument/2006/math">
                    <m:r>
                      <a:rPr lang="en-US" i="1" dirty="0" smtClean="0">
                        <a:latin typeface="Cambria Math" panose="02040503050406030204" pitchFamily="18" charset="0"/>
                      </a:rPr>
                      <m:t>2</m:t>
                    </m:r>
                    <m:r>
                      <a:rPr lang="en-US" i="1">
                        <a:latin typeface="Cambria Math" panose="02040503050406030204" pitchFamily="18" charset="0"/>
                      </a:rPr>
                      <m:t>𝑛</m:t>
                    </m:r>
                    <m:r>
                      <a:rPr lang="en-US" i="1">
                        <a:latin typeface="Cambria Math" panose="02040503050406030204" pitchFamily="18" charset="0"/>
                      </a:rPr>
                      <m:t>+1</m:t>
                    </m:r>
                  </m:oMath>
                </a14:m>
                <a:r>
                  <a:rPr lang="en-US" dirty="0"/>
                  <a:t>! </a:t>
                </a:r>
              </a:p>
            </p:txBody>
          </p:sp>
        </mc:Choice>
        <mc:Fallback xmlns="">
          <p:sp>
            <p:nvSpPr>
              <p:cNvPr id="13" name="Content Placeholder 3">
                <a:extLst>
                  <a:ext uri="{FF2B5EF4-FFF2-40B4-BE49-F238E27FC236}">
                    <a16:creationId xmlns:a16="http://schemas.microsoft.com/office/drawing/2014/main" id="{A2D18A3C-F14D-45F8-8006-F190B6C0878C}"/>
                  </a:ext>
                </a:extLst>
              </p:cNvPr>
              <p:cNvSpPr>
                <a:spLocks noGrp="1" noRot="1" noChangeAspect="1" noMove="1" noResize="1" noEditPoints="1" noAdjustHandles="1" noChangeArrowheads="1" noChangeShapeType="1" noTextEdit="1"/>
              </p:cNvSpPr>
              <p:nvPr>
                <p:ph sz="half" idx="2"/>
              </p:nvPr>
            </p:nvSpPr>
            <p:spPr>
              <a:xfrm>
                <a:off x="6188417" y="2228003"/>
                <a:ext cx="5422392" cy="3633047"/>
              </a:xfrm>
              <a:blipFill>
                <a:blip r:embed="rId2"/>
                <a:stretch>
                  <a:fillRect l="-234" r="-1168"/>
                </a:stretch>
              </a:blipFill>
            </p:spPr>
            <p:txBody>
              <a:bodyPr/>
              <a:lstStyle/>
              <a:p>
                <a:r>
                  <a:rPr lang="en-US">
                    <a:noFill/>
                  </a:rPr>
                  <a:t> </a:t>
                </a:r>
              </a:p>
            </p:txBody>
          </p:sp>
        </mc:Fallback>
      </mc:AlternateContent>
      <p:pic>
        <p:nvPicPr>
          <p:cNvPr id="7" name="Content Placeholder 6">
            <a:extLst>
              <a:ext uri="{FF2B5EF4-FFF2-40B4-BE49-F238E27FC236}">
                <a16:creationId xmlns:a16="http://schemas.microsoft.com/office/drawing/2014/main" id="{AB83C87D-5166-3242-8210-D518A4F754A5}"/>
              </a:ext>
            </a:extLst>
          </p:cNvPr>
          <p:cNvPicPr>
            <a:picLocks noGrp="1" noChangeAspect="1"/>
          </p:cNvPicPr>
          <p:nvPr>
            <p:ph sz="half" idx="1"/>
          </p:nvPr>
        </p:nvPicPr>
        <p:blipFill rotWithShape="1">
          <a:blip r:embed="rId3"/>
          <a:srcRect l="16417" t="29926" r="16643" b="42876"/>
          <a:stretch/>
        </p:blipFill>
        <p:spPr>
          <a:xfrm>
            <a:off x="531210" y="2581486"/>
            <a:ext cx="5564790" cy="2926080"/>
          </a:xfrm>
        </p:spPr>
      </p:pic>
    </p:spTree>
    <p:extLst>
      <p:ext uri="{BB962C8B-B14F-4D97-AF65-F5344CB8AC3E}">
        <p14:creationId xmlns:p14="http://schemas.microsoft.com/office/powerpoint/2010/main" val="3509875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0116A-C571-F74C-931B-812549BF5D83}"/>
              </a:ext>
            </a:extLst>
          </p:cNvPr>
          <p:cNvSpPr>
            <a:spLocks noGrp="1"/>
          </p:cNvSpPr>
          <p:nvPr>
            <p:ph type="title"/>
          </p:nvPr>
        </p:nvSpPr>
        <p:spPr/>
        <p:txBody>
          <a:bodyPr/>
          <a:lstStyle/>
          <a:p>
            <a:r>
              <a:rPr lang="en-US" cap="none" dirty="0"/>
              <a:t>2-adic Valuation Tree Model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5EAB61-0863-9E41-B081-402D2F068B24}"/>
                  </a:ext>
                </a:extLst>
              </p:cNvPr>
              <p:cNvSpPr>
                <a:spLocks noGrp="1"/>
              </p:cNvSpPr>
              <p:nvPr>
                <p:ph sz="half" idx="1"/>
              </p:nvPr>
            </p:nvSpPr>
            <p:spPr>
              <a:xfrm>
                <a:off x="581192" y="2126403"/>
                <a:ext cx="11029616" cy="4375997"/>
              </a:xfrm>
            </p:spPr>
            <p:txBody>
              <a:bodyPr>
                <a:normAutofit lnSpcReduction="10000"/>
              </a:bodyPr>
              <a:lstStyle/>
              <a:p>
                <a:r>
                  <a:rPr lang="en-US" sz="2000" dirty="0"/>
                  <a:t>To clear any confusion, this is how you get your two different branches:</a:t>
                </a:r>
              </a:p>
              <a:p>
                <a:pPr marL="0" indent="0" algn="ctr">
                  <a:buNone/>
                </a:pPr>
                <a:r>
                  <a:rPr lang="en-US" sz="2000" b="1" dirty="0"/>
                  <a:t>Parent Branch </a:t>
                </a:r>
                <a:r>
                  <a:rPr lang="en-US" sz="2000" b="0" dirty="0"/>
                  <a:t>: </a:t>
                </a:r>
                <a14:m>
                  <m:oMath xmlns:m="http://schemas.openxmlformats.org/officeDocument/2006/math">
                    <m:r>
                      <a:rPr lang="en-US" sz="2000" b="0" i="1" smtClean="0">
                        <a:latin typeface="Cambria Math" panose="02040503050406030204" pitchFamily="18" charset="0"/>
                      </a:rPr>
                      <m:t>2</m:t>
                    </m:r>
                    <m:r>
                      <a:rPr lang="en-US" sz="2000" b="0" i="1" smtClean="0">
                        <a:latin typeface="Cambria Math" panose="02040503050406030204" pitchFamily="18" charset="0"/>
                      </a:rPr>
                      <m:t>𝑛</m:t>
                    </m:r>
                    <m:r>
                      <a:rPr lang="en-US" sz="2000" b="0" i="1" smtClean="0">
                        <a:latin typeface="Cambria Math" panose="02040503050406030204" pitchFamily="18" charset="0"/>
                      </a:rPr>
                      <m:t>+1</m:t>
                    </m:r>
                  </m:oMath>
                </a14:m>
                <a:endParaRPr lang="en-US" sz="2000" dirty="0"/>
              </a:p>
              <a:p>
                <a:pPr marL="0" indent="0" algn="ctr">
                  <a:buNone/>
                </a:pPr>
                <a:r>
                  <a:rPr lang="en-US" sz="2000" b="1" dirty="0"/>
                  <a:t>Substitution of </a:t>
                </a:r>
                <a14:m>
                  <m:oMath xmlns:m="http://schemas.openxmlformats.org/officeDocument/2006/math">
                    <m:r>
                      <a:rPr lang="en-US" sz="2000" b="1" i="1">
                        <a:latin typeface="Cambria Math" panose="02040503050406030204" pitchFamily="18" charset="0"/>
                      </a:rPr>
                      <m:t>𝟐</m:t>
                    </m:r>
                    <m:r>
                      <a:rPr lang="en-US" sz="2000" b="1" i="1">
                        <a:latin typeface="Cambria Math" panose="02040503050406030204" pitchFamily="18" charset="0"/>
                      </a:rPr>
                      <m:t>𝒏</m:t>
                    </m:r>
                    <m:r>
                      <a:rPr lang="en-US" sz="2000" b="1" i="1" smtClean="0">
                        <a:latin typeface="Cambria Math" panose="02040503050406030204" pitchFamily="18" charset="0"/>
                      </a:rPr>
                      <m:t>+</m:t>
                    </m:r>
                    <m:r>
                      <a:rPr lang="en-US" sz="2000" b="1" i="1" smtClean="0">
                        <a:latin typeface="Cambria Math" panose="02040503050406030204" pitchFamily="18" charset="0"/>
                      </a:rPr>
                      <m:t>𝟏</m:t>
                    </m:r>
                  </m:oMath>
                </a14:m>
                <a:r>
                  <a:rPr lang="en-US" sz="2000" b="0" dirty="0"/>
                  <a:t> : </a:t>
                </a:r>
                <a14:m>
                  <m:oMath xmlns:m="http://schemas.openxmlformats.org/officeDocument/2006/math">
                    <m:r>
                      <a:rPr lang="en-US" sz="2000" b="0" i="1" smtClean="0">
                        <a:latin typeface="Cambria Math" panose="02040503050406030204" pitchFamily="18" charset="0"/>
                      </a:rPr>
                      <m:t>2(2</m:t>
                    </m:r>
                    <m:r>
                      <a:rPr lang="en-US" sz="2000" b="0" i="1" smtClean="0">
                        <a:latin typeface="Cambria Math" panose="02040503050406030204" pitchFamily="18" charset="0"/>
                      </a:rPr>
                      <m:t>𝑛</m:t>
                    </m:r>
                    <m:r>
                      <a:rPr lang="en-US" sz="2000" b="0" i="1" smtClean="0">
                        <a:latin typeface="Cambria Math" panose="02040503050406030204" pitchFamily="18" charset="0"/>
                      </a:rPr>
                      <m:t>+1)+1</m:t>
                    </m:r>
                  </m:oMath>
                </a14:m>
                <a:r>
                  <a:rPr lang="en-US" sz="2000" dirty="0"/>
                  <a:t>							</a:t>
                </a:r>
                <a:r>
                  <a:rPr lang="en-US" sz="2000" b="1" dirty="0"/>
                  <a:t>Substitution of </a:t>
                </a:r>
                <a14:m>
                  <m:oMath xmlns:m="http://schemas.openxmlformats.org/officeDocument/2006/math">
                    <m:r>
                      <a:rPr lang="en-US" sz="2000" b="1" i="1">
                        <a:latin typeface="Cambria Math" panose="02040503050406030204" pitchFamily="18" charset="0"/>
                      </a:rPr>
                      <m:t>𝟐</m:t>
                    </m:r>
                    <m:r>
                      <a:rPr lang="en-US" sz="2000" b="1" i="1">
                        <a:latin typeface="Cambria Math" panose="02040503050406030204" pitchFamily="18" charset="0"/>
                      </a:rPr>
                      <m:t>𝒏</m:t>
                    </m:r>
                  </m:oMath>
                </a14:m>
                <a:r>
                  <a:rPr lang="en-US" sz="2000" dirty="0"/>
                  <a:t> : </a:t>
                </a:r>
                <a14:m>
                  <m:oMath xmlns:m="http://schemas.openxmlformats.org/officeDocument/2006/math">
                    <m:r>
                      <a:rPr lang="en-US" sz="2000" b="0" i="1" smtClean="0">
                        <a:latin typeface="Cambria Math" panose="02040503050406030204" pitchFamily="18" charset="0"/>
                      </a:rPr>
                      <m:t>2</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2</m:t>
                        </m:r>
                        <m:r>
                          <a:rPr lang="en-US" sz="2000" b="0" i="1" smtClean="0">
                            <a:latin typeface="Cambria Math" panose="02040503050406030204" pitchFamily="18" charset="0"/>
                          </a:rPr>
                          <m:t>𝑛</m:t>
                        </m:r>
                      </m:e>
                    </m:d>
                    <m:r>
                      <a:rPr lang="en-US" sz="2000" b="0" i="1" smtClean="0">
                        <a:latin typeface="Cambria Math" panose="02040503050406030204" pitchFamily="18" charset="0"/>
                      </a:rPr>
                      <m:t>+1</m:t>
                    </m:r>
                  </m:oMath>
                </a14:m>
                <a:endParaRPr lang="en-US" sz="2000" dirty="0"/>
              </a:p>
              <a:p>
                <a:pPr marL="0" indent="0" algn="ctr">
                  <a:buNone/>
                </a:pPr>
                <a14:m>
                  <m:oMath xmlns:m="http://schemas.openxmlformats.org/officeDocument/2006/math">
                    <m:r>
                      <a:rPr lang="en-US" sz="2000" b="0" i="0" smtClean="0">
                        <a:latin typeface="Cambria Math" panose="02040503050406030204" pitchFamily="18" charset="0"/>
                      </a:rPr>
                      <m:t>=</m:t>
                    </m:r>
                    <m:r>
                      <a:rPr lang="en-US" sz="2000" b="0" i="1" smtClean="0">
                        <a:latin typeface="Cambria Math" panose="02040503050406030204" pitchFamily="18" charset="0"/>
                      </a:rPr>
                      <m:t>4</m:t>
                    </m:r>
                    <m:r>
                      <a:rPr lang="en-US" sz="2000" b="0" i="1" smtClean="0">
                        <a:latin typeface="Cambria Math" panose="02040503050406030204" pitchFamily="18" charset="0"/>
                      </a:rPr>
                      <m:t>𝑛</m:t>
                    </m:r>
                    <m:r>
                      <a:rPr lang="en-US" sz="2000" b="0" i="1" smtClean="0">
                        <a:latin typeface="Cambria Math" panose="02040503050406030204" pitchFamily="18" charset="0"/>
                      </a:rPr>
                      <m:t>+2+1=4</m:t>
                    </m:r>
                    <m:r>
                      <a:rPr lang="en-US" sz="2000" b="0" i="1" smtClean="0">
                        <a:latin typeface="Cambria Math" panose="02040503050406030204" pitchFamily="18" charset="0"/>
                      </a:rPr>
                      <m:t>𝑛</m:t>
                    </m:r>
                    <m:r>
                      <a:rPr lang="en-US" sz="2000" b="0" i="1" smtClean="0">
                        <a:latin typeface="Cambria Math" panose="02040503050406030204" pitchFamily="18" charset="0"/>
                      </a:rPr>
                      <m:t>+3</m:t>
                    </m:r>
                  </m:oMath>
                </a14:m>
                <a:r>
                  <a:rPr lang="en-US" sz="2000" dirty="0"/>
                  <a:t>		     											                  </a:t>
                </a:r>
                <a14:m>
                  <m:oMath xmlns:m="http://schemas.openxmlformats.org/officeDocument/2006/math">
                    <m:r>
                      <a:rPr lang="en-US" sz="2000" b="0" i="0" smtClean="0">
                        <a:latin typeface="Cambria Math" panose="02040503050406030204" pitchFamily="18" charset="0"/>
                      </a:rPr>
                      <m:t>=</m:t>
                    </m:r>
                    <m:r>
                      <a:rPr lang="en-US" sz="2000" b="0" i="1" smtClean="0">
                        <a:latin typeface="Cambria Math" panose="02040503050406030204" pitchFamily="18" charset="0"/>
                      </a:rPr>
                      <m:t>4</m:t>
                    </m:r>
                    <m:r>
                      <a:rPr lang="en-US" sz="2000" b="0" i="1" smtClean="0">
                        <a:latin typeface="Cambria Math" panose="02040503050406030204" pitchFamily="18" charset="0"/>
                      </a:rPr>
                      <m:t>𝑛</m:t>
                    </m:r>
                    <m:r>
                      <a:rPr lang="en-US" sz="2000" b="0" i="1" smtClean="0">
                        <a:latin typeface="Cambria Math" panose="02040503050406030204" pitchFamily="18" charset="0"/>
                      </a:rPr>
                      <m:t>+1</m:t>
                    </m:r>
                  </m:oMath>
                </a14:m>
                <a:r>
                  <a:rPr lang="en-US" sz="2000" dirty="0"/>
                  <a:t>																		   </a:t>
                </a:r>
              </a:p>
              <a:p>
                <a:pPr marL="0" indent="0" algn="ctr">
                  <a:buNone/>
                </a:pPr>
                <a:r>
                  <a:rPr lang="en-US" sz="2000" dirty="0"/>
                  <a:t>This will always work for a general parent node. For instance, if we had the the parent branch of </a:t>
                </a:r>
                <a14:m>
                  <m:oMath xmlns:m="http://schemas.openxmlformats.org/officeDocument/2006/math">
                    <m:r>
                      <a:rPr lang="en-US" sz="2000" i="1" dirty="0" smtClean="0">
                        <a:latin typeface="Cambria Math" panose="02040503050406030204" pitchFamily="18" charset="0"/>
                      </a:rPr>
                      <m:t>1</m:t>
                    </m:r>
                    <m:r>
                      <a:rPr lang="en-US" sz="2000" b="0" i="1" dirty="0" smtClean="0">
                        <a:latin typeface="Cambria Math" panose="02040503050406030204" pitchFamily="18" charset="0"/>
                      </a:rPr>
                      <m:t>6</m:t>
                    </m:r>
                    <m:r>
                      <a:rPr lang="en-US" sz="2000" i="1">
                        <a:latin typeface="Cambria Math" panose="02040503050406030204" pitchFamily="18" charset="0"/>
                      </a:rPr>
                      <m:t>𝑛</m:t>
                    </m:r>
                    <m:r>
                      <a:rPr lang="en-US" sz="2000" i="1">
                        <a:latin typeface="Cambria Math" panose="02040503050406030204" pitchFamily="18" charset="0"/>
                      </a:rPr>
                      <m:t>+7</m:t>
                    </m:r>
                  </m:oMath>
                </a14:m>
                <a:r>
                  <a:rPr lang="en-US" sz="2000" dirty="0"/>
                  <a:t> our two resulting branches would be </a:t>
                </a:r>
                <a14:m>
                  <m:oMath xmlns:m="http://schemas.openxmlformats.org/officeDocument/2006/math">
                    <m:r>
                      <a:rPr lang="en-US" sz="2000" i="1" dirty="0" smtClean="0">
                        <a:latin typeface="Cambria Math" panose="02040503050406030204" pitchFamily="18" charset="0"/>
                      </a:rPr>
                      <m:t>3</m:t>
                    </m:r>
                    <m:r>
                      <a:rPr lang="en-US" sz="2000" b="0" i="1" dirty="0" smtClean="0">
                        <a:latin typeface="Cambria Math" panose="02040503050406030204" pitchFamily="18" charset="0"/>
                      </a:rPr>
                      <m:t>2</m:t>
                    </m:r>
                    <m:r>
                      <a:rPr lang="en-US" sz="2000" b="0" i="1" dirty="0" smtClean="0">
                        <a:latin typeface="Cambria Math" panose="02040503050406030204" pitchFamily="18" charset="0"/>
                      </a:rPr>
                      <m:t>𝑛</m:t>
                    </m:r>
                    <m:r>
                      <a:rPr lang="en-US" sz="2000" i="1">
                        <a:latin typeface="Cambria Math" panose="02040503050406030204" pitchFamily="18" charset="0"/>
                      </a:rPr>
                      <m:t>+7</m:t>
                    </m:r>
                  </m:oMath>
                </a14:m>
                <a:r>
                  <a:rPr lang="en-US" sz="2000" dirty="0"/>
                  <a:t> and </a:t>
                </a:r>
                <a14:m>
                  <m:oMath xmlns:m="http://schemas.openxmlformats.org/officeDocument/2006/math">
                    <m:r>
                      <a:rPr lang="en-US" sz="2000" i="1" dirty="0" smtClean="0">
                        <a:latin typeface="Cambria Math" panose="02040503050406030204" pitchFamily="18" charset="0"/>
                      </a:rPr>
                      <m:t>3</m:t>
                    </m:r>
                    <m:r>
                      <a:rPr lang="en-US" sz="2000" b="0" i="1" dirty="0" smtClean="0">
                        <a:latin typeface="Cambria Math" panose="02040503050406030204" pitchFamily="18" charset="0"/>
                      </a:rPr>
                      <m:t>2</m:t>
                    </m:r>
                    <m:r>
                      <a:rPr lang="en-US" sz="2000" i="1">
                        <a:latin typeface="Cambria Math" panose="02040503050406030204" pitchFamily="18" charset="0"/>
                      </a:rPr>
                      <m:t>𝑛</m:t>
                    </m:r>
                    <m:r>
                      <a:rPr lang="en-US" sz="2000" i="1">
                        <a:latin typeface="Cambria Math" panose="02040503050406030204" pitchFamily="18" charset="0"/>
                      </a:rPr>
                      <m:t>+23</m:t>
                    </m:r>
                  </m:oMath>
                </a14:m>
                <a:r>
                  <a:rPr lang="en-US" sz="2000" dirty="0"/>
                  <a:t>:</a:t>
                </a:r>
              </a:p>
              <a:p>
                <a:pPr marL="0" indent="0" algn="ctr">
                  <a:buNone/>
                </a:pPr>
                <a:r>
                  <a:rPr lang="en-US" sz="2000" b="1" dirty="0"/>
                  <a:t>Parent Branch </a:t>
                </a:r>
                <a:r>
                  <a:rPr lang="en-US" sz="2000" dirty="0"/>
                  <a:t>: </a:t>
                </a:r>
                <a14:m>
                  <m:oMath xmlns:m="http://schemas.openxmlformats.org/officeDocument/2006/math">
                    <m:r>
                      <a:rPr lang="en-US" sz="2000" i="1" dirty="0" smtClean="0">
                        <a:latin typeface="Cambria Math" panose="02040503050406030204" pitchFamily="18" charset="0"/>
                      </a:rPr>
                      <m:t>1</m:t>
                    </m:r>
                    <m:r>
                      <a:rPr lang="en-US" sz="2000" b="0" i="1" dirty="0" smtClean="0">
                        <a:latin typeface="Cambria Math" panose="02040503050406030204" pitchFamily="18" charset="0"/>
                      </a:rPr>
                      <m:t>6</m:t>
                    </m:r>
                    <m:r>
                      <a:rPr lang="en-US" sz="2000" i="1">
                        <a:latin typeface="Cambria Math" panose="02040503050406030204" pitchFamily="18" charset="0"/>
                      </a:rPr>
                      <m:t>𝑛</m:t>
                    </m:r>
                    <m:r>
                      <a:rPr lang="en-US" sz="2000" i="1">
                        <a:latin typeface="Cambria Math" panose="02040503050406030204" pitchFamily="18" charset="0"/>
                      </a:rPr>
                      <m:t>+7</m:t>
                    </m:r>
                  </m:oMath>
                </a14:m>
                <a:endParaRPr lang="en-US" sz="2000" b="1" dirty="0"/>
              </a:p>
              <a:p>
                <a:pPr marL="0" indent="0" algn="ctr">
                  <a:buNone/>
                </a:pPr>
                <a:r>
                  <a:rPr lang="en-US" sz="2000" b="1" dirty="0"/>
                  <a:t>Substitution of </a:t>
                </a:r>
                <a14:m>
                  <m:oMath xmlns:m="http://schemas.openxmlformats.org/officeDocument/2006/math">
                    <m:r>
                      <a:rPr lang="en-US" sz="2000" b="1" i="1" smtClean="0">
                        <a:latin typeface="Cambria Math" panose="02040503050406030204" pitchFamily="18" charset="0"/>
                      </a:rPr>
                      <m:t>𝟐</m:t>
                    </m:r>
                    <m:r>
                      <a:rPr lang="en-US" sz="2000" b="1" i="1" smtClean="0">
                        <a:latin typeface="Cambria Math" panose="02040503050406030204" pitchFamily="18" charset="0"/>
                      </a:rPr>
                      <m:t>𝒏</m:t>
                    </m:r>
                    <m:r>
                      <a:rPr lang="en-US" sz="2000" b="1" i="1" smtClean="0">
                        <a:latin typeface="Cambria Math" panose="02040503050406030204" pitchFamily="18" charset="0"/>
                      </a:rPr>
                      <m:t>+</m:t>
                    </m:r>
                    <m:r>
                      <a:rPr lang="en-US" sz="2000" b="1" i="1" smtClean="0">
                        <a:latin typeface="Cambria Math" panose="02040503050406030204" pitchFamily="18" charset="0"/>
                      </a:rPr>
                      <m:t>𝟏</m:t>
                    </m:r>
                  </m:oMath>
                </a14:m>
                <a:r>
                  <a:rPr lang="en-US" sz="2000" dirty="0"/>
                  <a:t> : </a:t>
                </a:r>
                <a14:m>
                  <m:oMath xmlns:m="http://schemas.openxmlformats.org/officeDocument/2006/math">
                    <m:r>
                      <a:rPr lang="en-US" sz="2000" i="1" dirty="0">
                        <a:latin typeface="Cambria Math" panose="02040503050406030204" pitchFamily="18" charset="0"/>
                      </a:rPr>
                      <m:t>16</m:t>
                    </m:r>
                    <m:r>
                      <a:rPr lang="en-US" sz="2000" b="0" i="1" dirty="0" smtClean="0">
                        <a:latin typeface="Cambria Math" panose="02040503050406030204" pitchFamily="18" charset="0"/>
                      </a:rPr>
                      <m:t>(2</m:t>
                    </m:r>
                    <m:r>
                      <a:rPr lang="en-US" sz="2000" i="1">
                        <a:latin typeface="Cambria Math" panose="02040503050406030204" pitchFamily="18" charset="0"/>
                      </a:rPr>
                      <m:t>𝑛</m:t>
                    </m:r>
                    <m:r>
                      <a:rPr lang="en-US" sz="2000" b="0" i="1" smtClean="0">
                        <a:latin typeface="Cambria Math" panose="02040503050406030204" pitchFamily="18" charset="0"/>
                      </a:rPr>
                      <m:t>+1)</m:t>
                    </m:r>
                    <m:r>
                      <a:rPr lang="en-US" sz="2000" i="1">
                        <a:latin typeface="Cambria Math" panose="02040503050406030204" pitchFamily="18" charset="0"/>
                      </a:rPr>
                      <m:t>+7</m:t>
                    </m:r>
                  </m:oMath>
                </a14:m>
                <a:r>
                  <a:rPr lang="en-US" sz="2000" dirty="0"/>
                  <a:t>						</a:t>
                </a:r>
                <a:r>
                  <a:rPr lang="en-US" sz="2000" b="1" dirty="0"/>
                  <a:t>Substitution of </a:t>
                </a:r>
                <a14:m>
                  <m:oMath xmlns:m="http://schemas.openxmlformats.org/officeDocument/2006/math">
                    <m:r>
                      <a:rPr lang="en-US" sz="2000" b="1" i="1" smtClean="0">
                        <a:latin typeface="Cambria Math" panose="02040503050406030204" pitchFamily="18" charset="0"/>
                      </a:rPr>
                      <m:t>𝟐</m:t>
                    </m:r>
                    <m:r>
                      <a:rPr lang="en-US" sz="2000" b="1" i="1" smtClean="0">
                        <a:latin typeface="Cambria Math" panose="02040503050406030204" pitchFamily="18" charset="0"/>
                      </a:rPr>
                      <m:t>𝒏</m:t>
                    </m:r>
                  </m:oMath>
                </a14:m>
                <a:r>
                  <a:rPr lang="en-US" sz="2000" dirty="0"/>
                  <a:t> : </a:t>
                </a:r>
                <a14:m>
                  <m:oMath xmlns:m="http://schemas.openxmlformats.org/officeDocument/2006/math">
                    <m:r>
                      <a:rPr lang="en-US" sz="2000" i="1" dirty="0">
                        <a:latin typeface="Cambria Math" panose="02040503050406030204" pitchFamily="18" charset="0"/>
                      </a:rPr>
                      <m:t>1</m:t>
                    </m:r>
                    <m:r>
                      <a:rPr lang="en-US" sz="2000" b="0" i="1" dirty="0" smtClean="0">
                        <a:latin typeface="Cambria Math" panose="02040503050406030204" pitchFamily="18" charset="0"/>
                      </a:rPr>
                      <m:t>6(2</m:t>
                    </m:r>
                    <m:r>
                      <a:rPr lang="en-US" sz="2000" i="1">
                        <a:latin typeface="Cambria Math" panose="02040503050406030204" pitchFamily="18" charset="0"/>
                      </a:rPr>
                      <m:t>𝑛</m:t>
                    </m:r>
                    <m:r>
                      <a:rPr lang="en-US" sz="2000" b="0" i="1" smtClean="0">
                        <a:latin typeface="Cambria Math" panose="02040503050406030204" pitchFamily="18" charset="0"/>
                      </a:rPr>
                      <m:t>)</m:t>
                    </m:r>
                    <m:r>
                      <a:rPr lang="en-US" sz="2000" i="1">
                        <a:latin typeface="Cambria Math" panose="02040503050406030204" pitchFamily="18" charset="0"/>
                      </a:rPr>
                      <m:t>+7</m:t>
                    </m:r>
                  </m:oMath>
                </a14:m>
                <a:endParaRPr lang="en-US" sz="2000" dirty="0"/>
              </a:p>
              <a:p>
                <a:pPr marL="0" indent="0" algn="ctr">
                  <a:buNone/>
                </a:pPr>
                <a14:m>
                  <m:oMath xmlns:m="http://schemas.openxmlformats.org/officeDocument/2006/math">
                    <m:r>
                      <a:rPr lang="en-US" sz="2000" b="0" i="1" dirty="0" smtClean="0">
                        <a:latin typeface="Cambria Math" panose="02040503050406030204" pitchFamily="18" charset="0"/>
                      </a:rPr>
                      <m:t>=</m:t>
                    </m:r>
                    <m:r>
                      <a:rPr lang="en-US" sz="2000" i="1" dirty="0" smtClean="0">
                        <a:latin typeface="Cambria Math" panose="02040503050406030204" pitchFamily="18" charset="0"/>
                      </a:rPr>
                      <m:t>3</m:t>
                    </m:r>
                    <m:r>
                      <a:rPr lang="en-US" sz="2000" b="0" i="1" dirty="0" smtClean="0">
                        <a:latin typeface="Cambria Math" panose="02040503050406030204" pitchFamily="18" charset="0"/>
                      </a:rPr>
                      <m:t>2</m:t>
                    </m:r>
                    <m:r>
                      <a:rPr lang="en-US" sz="2000" i="1">
                        <a:latin typeface="Cambria Math" panose="02040503050406030204" pitchFamily="18" charset="0"/>
                      </a:rPr>
                      <m:t>𝑛</m:t>
                    </m:r>
                    <m:r>
                      <a:rPr lang="en-US" sz="2000" b="0" i="1" smtClean="0">
                        <a:latin typeface="Cambria Math" panose="02040503050406030204" pitchFamily="18" charset="0"/>
                      </a:rPr>
                      <m:t>+16</m:t>
                    </m:r>
                    <m:r>
                      <a:rPr lang="en-US" sz="2000" i="1">
                        <a:latin typeface="Cambria Math" panose="02040503050406030204" pitchFamily="18" charset="0"/>
                      </a:rPr>
                      <m:t>+7</m:t>
                    </m:r>
                    <m:r>
                      <a:rPr lang="en-US" sz="2000" b="0" i="1" smtClean="0">
                        <a:latin typeface="Cambria Math" panose="02040503050406030204" pitchFamily="18" charset="0"/>
                      </a:rPr>
                      <m:t>=32</m:t>
                    </m:r>
                    <m:r>
                      <a:rPr lang="en-US" sz="2000" b="0" i="1" smtClean="0">
                        <a:latin typeface="Cambria Math" panose="02040503050406030204" pitchFamily="18" charset="0"/>
                      </a:rPr>
                      <m:t>𝑛</m:t>
                    </m:r>
                    <m:r>
                      <a:rPr lang="en-US" sz="2000" b="0" i="1" smtClean="0">
                        <a:latin typeface="Cambria Math" panose="02040503050406030204" pitchFamily="18" charset="0"/>
                      </a:rPr>
                      <m:t>+23</m:t>
                    </m:r>
                  </m:oMath>
                </a14:m>
                <a:r>
                  <a:rPr lang="en-US" sz="2000" dirty="0"/>
                  <a:t>							          			 		         </a:t>
                </a:r>
                <a14:m>
                  <m:oMath xmlns:m="http://schemas.openxmlformats.org/officeDocument/2006/math">
                    <m:r>
                      <a:rPr lang="en-US" sz="2000" b="0" i="0" dirty="0" smtClean="0">
                        <a:latin typeface="Cambria Math" panose="02040503050406030204" pitchFamily="18" charset="0"/>
                      </a:rPr>
                      <m:t>=</m:t>
                    </m:r>
                    <m:r>
                      <a:rPr lang="en-US" sz="2000" i="1" dirty="0" smtClean="0">
                        <a:latin typeface="Cambria Math" panose="02040503050406030204" pitchFamily="18" charset="0"/>
                      </a:rPr>
                      <m:t>3</m:t>
                    </m:r>
                    <m:r>
                      <a:rPr lang="en-US" sz="2000" b="0" i="1" dirty="0" smtClean="0">
                        <a:latin typeface="Cambria Math" panose="02040503050406030204" pitchFamily="18" charset="0"/>
                      </a:rPr>
                      <m:t>2</m:t>
                    </m:r>
                    <m:r>
                      <a:rPr lang="en-US" sz="2000" i="1">
                        <a:latin typeface="Cambria Math" panose="02040503050406030204" pitchFamily="18" charset="0"/>
                      </a:rPr>
                      <m:t>𝑛</m:t>
                    </m:r>
                    <m:r>
                      <a:rPr lang="en-US" sz="2000" i="1">
                        <a:latin typeface="Cambria Math" panose="02040503050406030204" pitchFamily="18" charset="0"/>
                      </a:rPr>
                      <m:t>+7</m:t>
                    </m:r>
                  </m:oMath>
                </a14:m>
                <a:r>
                  <a:rPr lang="en-US" sz="2000" dirty="0"/>
                  <a:t>												 		 </a:t>
                </a:r>
                <a:endParaRPr lang="en-US" sz="2000" b="1" dirty="0"/>
              </a:p>
              <a:p>
                <a:endParaRPr lang="en-US" sz="2000" dirty="0"/>
              </a:p>
            </p:txBody>
          </p:sp>
        </mc:Choice>
        <mc:Fallback xmlns="">
          <p:sp>
            <p:nvSpPr>
              <p:cNvPr id="3" name="Content Placeholder 2">
                <a:extLst>
                  <a:ext uri="{FF2B5EF4-FFF2-40B4-BE49-F238E27FC236}">
                    <a16:creationId xmlns:a16="http://schemas.microsoft.com/office/drawing/2014/main" id="{325EAB61-0863-9E41-B081-402D2F068B24}"/>
                  </a:ext>
                </a:extLst>
              </p:cNvPr>
              <p:cNvSpPr>
                <a:spLocks noGrp="1" noRot="1" noChangeAspect="1" noMove="1" noResize="1" noEditPoints="1" noAdjustHandles="1" noChangeArrowheads="1" noChangeShapeType="1" noTextEdit="1"/>
              </p:cNvSpPr>
              <p:nvPr>
                <p:ph sz="half" idx="1"/>
              </p:nvPr>
            </p:nvSpPr>
            <p:spPr>
              <a:xfrm>
                <a:off x="581192" y="2126403"/>
                <a:ext cx="11029616" cy="4375997"/>
              </a:xfrm>
              <a:blipFill>
                <a:blip r:embed="rId2"/>
                <a:stretch>
                  <a:fillRect l="-230" t="-2312"/>
                </a:stretch>
              </a:blipFill>
            </p:spPr>
            <p:txBody>
              <a:bodyPr/>
              <a:lstStyle/>
              <a:p>
                <a:r>
                  <a:rPr lang="en-US">
                    <a:noFill/>
                  </a:rPr>
                  <a:t> </a:t>
                </a:r>
              </a:p>
            </p:txBody>
          </p:sp>
        </mc:Fallback>
      </mc:AlternateContent>
    </p:spTree>
    <p:extLst>
      <p:ext uri="{BB962C8B-B14F-4D97-AF65-F5344CB8AC3E}">
        <p14:creationId xmlns:p14="http://schemas.microsoft.com/office/powerpoint/2010/main" val="397957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2E29CFC-A856-D74A-9857-48F7DF18C46A}"/>
                  </a:ext>
                </a:extLst>
              </p:cNvPr>
              <p:cNvSpPr>
                <a:spLocks noGrp="1"/>
              </p:cNvSpPr>
              <p:nvPr>
                <p:ph type="title"/>
              </p:nvPr>
            </p:nvSpPr>
            <p:spPr/>
            <p:txBody>
              <a:bodyPr/>
              <a:lstStyle/>
              <a:p>
                <a:r>
                  <a:rPr lang="en-US" cap="none" dirty="0"/>
                  <a:t>Tree Model for </a:t>
                </a:r>
                <a14:m>
                  <m:oMath xmlns:m="http://schemas.openxmlformats.org/officeDocument/2006/math">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r>
                      <a:rPr lang="en-US" i="1">
                        <a:latin typeface="Cambria Math" panose="02040503050406030204" pitchFamily="18" charset="0"/>
                      </a:rPr>
                      <m:t>+5</m:t>
                    </m:r>
                    <m:r>
                      <a:rPr lang="en-US" i="1">
                        <a:latin typeface="Cambria Math" panose="02040503050406030204" pitchFamily="18" charset="0"/>
                      </a:rPr>
                      <m:t>𝑛</m:t>
                    </m:r>
                    <m:r>
                      <a:rPr lang="en-US" i="1">
                        <a:latin typeface="Cambria Math" panose="02040503050406030204" pitchFamily="18" charset="0"/>
                      </a:rPr>
                      <m:t>+5</m:t>
                    </m:r>
                  </m:oMath>
                </a14:m>
                <a:r>
                  <a:rPr lang="en-US" cap="none" dirty="0"/>
                  <a:t> </a:t>
                </a:r>
              </a:p>
            </p:txBody>
          </p:sp>
        </mc:Choice>
        <mc:Fallback xmlns="">
          <p:sp>
            <p:nvSpPr>
              <p:cNvPr id="2" name="Title 1">
                <a:extLst>
                  <a:ext uri="{FF2B5EF4-FFF2-40B4-BE49-F238E27FC236}">
                    <a16:creationId xmlns:a16="http://schemas.microsoft.com/office/drawing/2014/main" id="{42E29CFC-A856-D74A-9857-48F7DF18C46A}"/>
                  </a:ext>
                </a:extLst>
              </p:cNvPr>
              <p:cNvSpPr>
                <a:spLocks noGrp="1" noRot="1" noChangeAspect="1" noMove="1" noResize="1" noEditPoints="1" noAdjustHandles="1" noChangeArrowheads="1" noChangeShapeType="1" noTextEdit="1"/>
              </p:cNvSpPr>
              <p:nvPr>
                <p:ph type="title"/>
              </p:nvPr>
            </p:nvSpPr>
            <p:spPr>
              <a:blipFill>
                <a:blip r:embed="rId2"/>
                <a:stretch>
                  <a:fillRect l="-1151" b="-17284"/>
                </a:stretch>
              </a:blipFill>
            </p:spPr>
            <p:txBody>
              <a:bodyPr/>
              <a:lstStyle/>
              <a:p>
                <a:r>
                  <a:rPr lang="en-US">
                    <a:noFill/>
                  </a:rPr>
                  <a:t> </a:t>
                </a:r>
              </a:p>
            </p:txBody>
          </p:sp>
        </mc:Fallback>
      </mc:AlternateContent>
      <p:pic>
        <p:nvPicPr>
          <p:cNvPr id="5" name="Content Placeholder 7">
            <a:extLst>
              <a:ext uri="{FF2B5EF4-FFF2-40B4-BE49-F238E27FC236}">
                <a16:creationId xmlns:a16="http://schemas.microsoft.com/office/drawing/2014/main" id="{448D7959-95C4-9545-9D95-D9D8E02E6C54}"/>
              </a:ext>
            </a:extLst>
          </p:cNvPr>
          <p:cNvPicPr>
            <a:picLocks noGrp="1" noChangeAspect="1"/>
          </p:cNvPicPr>
          <p:nvPr>
            <p:ph idx="1"/>
          </p:nvPr>
        </p:nvPicPr>
        <p:blipFill>
          <a:blip r:embed="rId3"/>
          <a:stretch>
            <a:fillRect/>
          </a:stretch>
        </p:blipFill>
        <p:spPr>
          <a:xfrm>
            <a:off x="3643841" y="2477605"/>
            <a:ext cx="4904317" cy="3678238"/>
          </a:xfr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93EC63B-AB96-114D-B532-6D29FC52212C}"/>
                  </a:ext>
                </a:extLst>
              </p:cNvPr>
              <p:cNvSpPr txBox="1"/>
              <p:nvPr/>
            </p:nvSpPr>
            <p:spPr>
              <a:xfrm>
                <a:off x="8548158" y="3993559"/>
                <a:ext cx="2445543" cy="646331"/>
              </a:xfrm>
              <a:prstGeom prst="rect">
                <a:avLst/>
              </a:prstGeom>
              <a:noFill/>
            </p:spPr>
            <p:txBody>
              <a:bodyPr wrap="square" rtlCol="0">
                <a:spAutoFit/>
              </a:bodyPr>
              <a:lstStyle/>
              <a:p>
                <a:pPr algn="ctr"/>
                <a:r>
                  <a:rPr lang="en-US" dirty="0"/>
                  <a:t>Tree for the equation </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+5</m:t>
                      </m:r>
                      <m:r>
                        <a:rPr lang="en-US" b="0" i="1" smtClean="0">
                          <a:latin typeface="Cambria Math" panose="02040503050406030204" pitchFamily="18" charset="0"/>
                        </a:rPr>
                        <m:t>𝑛</m:t>
                      </m:r>
                      <m:r>
                        <a:rPr lang="en-US" b="0" i="1" smtClean="0">
                          <a:latin typeface="Cambria Math" panose="02040503050406030204" pitchFamily="18" charset="0"/>
                        </a:rPr>
                        <m:t>+5</m:t>
                      </m:r>
                    </m:oMath>
                  </m:oMathPara>
                </a14:m>
                <a:endParaRPr lang="en-US" dirty="0"/>
              </a:p>
            </p:txBody>
          </p:sp>
        </mc:Choice>
        <mc:Fallback xmlns="">
          <p:sp>
            <p:nvSpPr>
              <p:cNvPr id="6" name="TextBox 5">
                <a:extLst>
                  <a:ext uri="{FF2B5EF4-FFF2-40B4-BE49-F238E27FC236}">
                    <a16:creationId xmlns:a16="http://schemas.microsoft.com/office/drawing/2014/main" id="{D93EC63B-AB96-114D-B532-6D29FC52212C}"/>
                  </a:ext>
                </a:extLst>
              </p:cNvPr>
              <p:cNvSpPr txBox="1">
                <a:spLocks noRot="1" noChangeAspect="1" noMove="1" noResize="1" noEditPoints="1" noAdjustHandles="1" noChangeArrowheads="1" noChangeShapeType="1" noTextEdit="1"/>
              </p:cNvSpPr>
              <p:nvPr/>
            </p:nvSpPr>
            <p:spPr>
              <a:xfrm>
                <a:off x="8548158" y="3993559"/>
                <a:ext cx="2445543" cy="646331"/>
              </a:xfrm>
              <a:prstGeom prst="rect">
                <a:avLst/>
              </a:prstGeom>
              <a:blipFill>
                <a:blip r:embed="rId4"/>
                <a:stretch>
                  <a:fillRect t="-1923"/>
                </a:stretch>
              </a:blipFill>
            </p:spPr>
            <p:txBody>
              <a:bodyPr/>
              <a:lstStyle/>
              <a:p>
                <a:r>
                  <a:rPr lang="en-US">
                    <a:noFill/>
                  </a:rPr>
                  <a:t> </a:t>
                </a:r>
              </a:p>
            </p:txBody>
          </p:sp>
        </mc:Fallback>
      </mc:AlternateContent>
    </p:spTree>
    <p:extLst>
      <p:ext uri="{BB962C8B-B14F-4D97-AF65-F5344CB8AC3E}">
        <p14:creationId xmlns:p14="http://schemas.microsoft.com/office/powerpoint/2010/main" val="2714897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4F2C765-9329-B74B-8269-5AD8116D8ACB}"/>
                  </a:ext>
                </a:extLst>
              </p:cNvPr>
              <p:cNvSpPr>
                <a:spLocks noGrp="1"/>
              </p:cNvSpPr>
              <p:nvPr>
                <p:ph type="title"/>
              </p:nvPr>
            </p:nvSpPr>
            <p:spPr/>
            <p:txBody>
              <a:bodyPr/>
              <a:lstStyle/>
              <a:p>
                <a:r>
                  <a:rPr lang="en-US" cap="none" dirty="0"/>
                  <a:t>Tree Model for </a:t>
                </a:r>
                <a14:m>
                  <m:oMath xmlns:m="http://schemas.openxmlformats.org/officeDocument/2006/math">
                    <m:r>
                      <a:rPr lang="en-US" b="0" i="1" cap="none" smtClean="0">
                        <a:latin typeface="Cambria Math" panose="02040503050406030204" pitchFamily="18" charset="0"/>
                      </a:rPr>
                      <m:t>2</m:t>
                    </m:r>
                    <m:sSup>
                      <m:sSupPr>
                        <m:ctrlPr>
                          <a:rPr lang="en-US" b="0" i="1" cap="none" smtClean="0">
                            <a:latin typeface="Cambria Math" panose="02040503050406030204" pitchFamily="18" charset="0"/>
                          </a:rPr>
                        </m:ctrlPr>
                      </m:sSupPr>
                      <m:e>
                        <m:r>
                          <a:rPr lang="en-US" b="0" i="1" cap="none" smtClean="0">
                            <a:latin typeface="Cambria Math" panose="02040503050406030204" pitchFamily="18" charset="0"/>
                          </a:rPr>
                          <m:t>𝑛</m:t>
                        </m:r>
                      </m:e>
                      <m:sup>
                        <m:r>
                          <a:rPr lang="en-US" b="0" i="1" cap="none" smtClean="0">
                            <a:latin typeface="Cambria Math" panose="02040503050406030204" pitchFamily="18" charset="0"/>
                          </a:rPr>
                          <m:t>2</m:t>
                        </m:r>
                      </m:sup>
                    </m:sSup>
                    <m:r>
                      <a:rPr lang="en-US" b="0" i="1" cap="none" smtClean="0">
                        <a:latin typeface="Cambria Math" panose="02040503050406030204" pitchFamily="18" charset="0"/>
                      </a:rPr>
                      <m:t>+3</m:t>
                    </m:r>
                    <m:r>
                      <a:rPr lang="en-US" b="0" i="1" cap="none" smtClean="0">
                        <a:latin typeface="Cambria Math" panose="02040503050406030204" pitchFamily="18" charset="0"/>
                      </a:rPr>
                      <m:t>𝑛</m:t>
                    </m:r>
                    <m:r>
                      <a:rPr lang="en-US" b="0" i="1" cap="none" smtClean="0">
                        <a:latin typeface="Cambria Math" panose="02040503050406030204" pitchFamily="18" charset="0"/>
                      </a:rPr>
                      <m:t>+1</m:t>
                    </m:r>
                  </m:oMath>
                </a14:m>
                <a:endParaRPr lang="en-US" cap="none" dirty="0"/>
              </a:p>
            </p:txBody>
          </p:sp>
        </mc:Choice>
        <mc:Fallback xmlns="">
          <p:sp>
            <p:nvSpPr>
              <p:cNvPr id="2" name="Title 1">
                <a:extLst>
                  <a:ext uri="{FF2B5EF4-FFF2-40B4-BE49-F238E27FC236}">
                    <a16:creationId xmlns:a16="http://schemas.microsoft.com/office/drawing/2014/main" id="{A4F2C765-9329-B74B-8269-5AD8116D8ACB}"/>
                  </a:ext>
                </a:extLst>
              </p:cNvPr>
              <p:cNvSpPr>
                <a:spLocks noGrp="1" noRot="1" noChangeAspect="1" noMove="1" noResize="1" noEditPoints="1" noAdjustHandles="1" noChangeArrowheads="1" noChangeShapeType="1" noTextEdit="1"/>
              </p:cNvSpPr>
              <p:nvPr>
                <p:ph type="title"/>
              </p:nvPr>
            </p:nvSpPr>
            <p:spPr>
              <a:blipFill>
                <a:blip r:embed="rId2"/>
                <a:stretch>
                  <a:fillRect l="-1151" b="-17284"/>
                </a:stretch>
              </a:blipFill>
            </p:spPr>
            <p:txBody>
              <a:bodyPr/>
              <a:lstStyle/>
              <a:p>
                <a:r>
                  <a:rPr lang="en-US">
                    <a:noFill/>
                  </a:rPr>
                  <a:t> </a:t>
                </a:r>
              </a:p>
            </p:txBody>
          </p:sp>
        </mc:Fallback>
      </mc:AlternateContent>
      <p:pic>
        <p:nvPicPr>
          <p:cNvPr id="4" name="Content Placeholder 7">
            <a:extLst>
              <a:ext uri="{FF2B5EF4-FFF2-40B4-BE49-F238E27FC236}">
                <a16:creationId xmlns:a16="http://schemas.microsoft.com/office/drawing/2014/main" id="{4DF4B7C1-7D98-8E4C-81E4-290F80EC018B}"/>
              </a:ext>
            </a:extLst>
          </p:cNvPr>
          <p:cNvPicPr>
            <a:picLocks noGrp="1" noChangeAspect="1"/>
          </p:cNvPicPr>
          <p:nvPr>
            <p:ph idx="1"/>
          </p:nvPr>
        </p:nvPicPr>
        <p:blipFill>
          <a:blip r:embed="rId3"/>
          <a:stretch>
            <a:fillRect/>
          </a:stretch>
        </p:blipFill>
        <p:spPr>
          <a:xfrm>
            <a:off x="3643843" y="2477605"/>
            <a:ext cx="4904317" cy="3678238"/>
          </a:xfr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74073C4-3F81-2443-967E-0A60689169BC}"/>
                  </a:ext>
                </a:extLst>
              </p:cNvPr>
              <p:cNvSpPr txBox="1"/>
              <p:nvPr/>
            </p:nvSpPr>
            <p:spPr>
              <a:xfrm>
                <a:off x="8548158" y="3993559"/>
                <a:ext cx="2445543" cy="646331"/>
              </a:xfrm>
              <a:prstGeom prst="rect">
                <a:avLst/>
              </a:prstGeom>
              <a:noFill/>
            </p:spPr>
            <p:txBody>
              <a:bodyPr wrap="square" rtlCol="0">
                <a:spAutoFit/>
              </a:bodyPr>
              <a:lstStyle/>
              <a:p>
                <a:pPr algn="ctr"/>
                <a:r>
                  <a:rPr lang="en-US" dirty="0"/>
                  <a:t>Tree for the equation </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+3</m:t>
                      </m:r>
                      <m:r>
                        <a:rPr lang="en-US" b="0" i="1" smtClean="0">
                          <a:latin typeface="Cambria Math" panose="02040503050406030204" pitchFamily="18" charset="0"/>
                        </a:rPr>
                        <m:t>𝑛</m:t>
                      </m:r>
                      <m:r>
                        <a:rPr lang="en-US" b="0" i="1" smtClean="0">
                          <a:latin typeface="Cambria Math" panose="02040503050406030204" pitchFamily="18" charset="0"/>
                        </a:rPr>
                        <m:t>+1</m:t>
                      </m:r>
                    </m:oMath>
                  </m:oMathPara>
                </a14:m>
                <a:endParaRPr lang="en-US" dirty="0"/>
              </a:p>
            </p:txBody>
          </p:sp>
        </mc:Choice>
        <mc:Fallback xmlns="">
          <p:sp>
            <p:nvSpPr>
              <p:cNvPr id="5" name="TextBox 4">
                <a:extLst>
                  <a:ext uri="{FF2B5EF4-FFF2-40B4-BE49-F238E27FC236}">
                    <a16:creationId xmlns:a16="http://schemas.microsoft.com/office/drawing/2014/main" id="{A74073C4-3F81-2443-967E-0A60689169BC}"/>
                  </a:ext>
                </a:extLst>
              </p:cNvPr>
              <p:cNvSpPr txBox="1">
                <a:spLocks noRot="1" noChangeAspect="1" noMove="1" noResize="1" noEditPoints="1" noAdjustHandles="1" noChangeArrowheads="1" noChangeShapeType="1" noTextEdit="1"/>
              </p:cNvSpPr>
              <p:nvPr/>
            </p:nvSpPr>
            <p:spPr>
              <a:xfrm>
                <a:off x="8548158" y="3993559"/>
                <a:ext cx="2445543" cy="646331"/>
              </a:xfrm>
              <a:prstGeom prst="rect">
                <a:avLst/>
              </a:prstGeom>
              <a:blipFill>
                <a:blip r:embed="rId4"/>
                <a:stretch>
                  <a:fillRect t="-1923"/>
                </a:stretch>
              </a:blipFill>
            </p:spPr>
            <p:txBody>
              <a:bodyPr/>
              <a:lstStyle/>
              <a:p>
                <a:r>
                  <a:rPr lang="en-US">
                    <a:noFill/>
                  </a:rPr>
                  <a:t> </a:t>
                </a:r>
              </a:p>
            </p:txBody>
          </p:sp>
        </mc:Fallback>
      </mc:AlternateContent>
    </p:spTree>
    <p:extLst>
      <p:ext uri="{BB962C8B-B14F-4D97-AF65-F5344CB8AC3E}">
        <p14:creationId xmlns:p14="http://schemas.microsoft.com/office/powerpoint/2010/main" val="457477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1712-3F91-5C45-BE13-2B1D0AFE116D}"/>
              </a:ext>
            </a:extLst>
          </p:cNvPr>
          <p:cNvSpPr>
            <a:spLocks noGrp="1"/>
          </p:cNvSpPr>
          <p:nvPr>
            <p:ph type="title"/>
          </p:nvPr>
        </p:nvSpPr>
        <p:spPr/>
        <p:txBody>
          <a:bodyPr/>
          <a:lstStyle/>
          <a:p>
            <a:r>
              <a:rPr lang="en-US" cap="none" dirty="0"/>
              <a:t>Theory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C880A0-EDEC-144E-BD85-4058322D1907}"/>
                  </a:ext>
                </a:extLst>
              </p:cNvPr>
              <p:cNvSpPr>
                <a:spLocks noGrp="1"/>
              </p:cNvSpPr>
              <p:nvPr>
                <p:ph idx="1"/>
              </p:nvPr>
            </p:nvSpPr>
            <p:spPr>
              <a:xfrm>
                <a:off x="581192" y="2477541"/>
                <a:ext cx="11029615" cy="3678303"/>
              </a:xfrm>
            </p:spPr>
            <p:txBody>
              <a:bodyPr>
                <a:normAutofit fontScale="92500" lnSpcReduction="20000"/>
              </a:bodyPr>
              <a:lstStyle/>
              <a:p>
                <a:pPr marL="0" indent="0">
                  <a:buNone/>
                </a:pPr>
                <a:r>
                  <a:rPr lang="en-US" dirty="0"/>
                  <a:t>To understand what is going on, we have to utilize known intermediate results, more commonly known as Lemmas, that build on top of each other to grasp the overarching idea of these patterns:</a:t>
                </a:r>
              </a:p>
              <a:p>
                <a:r>
                  <a:rPr lang="en-US" dirty="0"/>
                  <a:t>Lemma 1</a:t>
                </a:r>
                <a:r>
                  <a:rPr lang="en-US" baseline="30000" dirty="0"/>
                  <a:t>1</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𝑥𝑦</m:t>
                        </m:r>
                      </m:e>
                    </m:d>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oMath>
                </a14:m>
                <a:endParaRPr lang="en-US" dirty="0"/>
              </a:p>
              <a:p>
                <a:pPr lvl="1"/>
                <a:r>
                  <a:rPr lang="en-US" dirty="0"/>
                  <a:t>This essentially means that the 2-adic valuation of a product of two integers is equal to the sum of the two separate 2-adic valuations of those integers.</a:t>
                </a:r>
              </a:p>
              <a:p>
                <a:pPr lvl="1"/>
                <a:r>
                  <a:rPr lang="en-US" dirty="0"/>
                  <a:t>It should be noted that this result is equivalent to the rule of exponents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𝑚</m:t>
                        </m:r>
                      </m:sup>
                    </m:sSup>
                    <m:r>
                      <a:rPr lang="en-US" i="1">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𝑛</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sup>
                    </m:sSup>
                  </m:oMath>
                </a14:m>
                <a:endParaRPr lang="en-US" dirty="0"/>
              </a:p>
              <a:p>
                <a:r>
                  <a:rPr lang="en-US" dirty="0"/>
                  <a:t>Lemma 2</a:t>
                </a:r>
                <a:r>
                  <a:rPr lang="en-US" baseline="30000" dirty="0"/>
                  <a:t>2</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oMath>
                </a14:m>
                <a:r>
                  <a:rPr lang="en-US" dirty="0"/>
                  <a:t> where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𝑆</m:t>
                        </m:r>
                      </m:e>
                      <m:sub>
                        <m:r>
                          <a:rPr lang="en-US" i="1">
                            <a:latin typeface="Cambria Math" panose="02040503050406030204" pitchFamily="18" charset="0"/>
                            <a:ea typeface="Cambria Math" panose="02040503050406030204" pitchFamily="18" charset="0"/>
                          </a:rPr>
                          <m:t>2</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r>
                      <a:rPr lang="en-US">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𝑛</m:t>
                        </m:r>
                      </m:sub>
                    </m:sSub>
                  </m:oMath>
                </a14:m>
                <a:r>
                  <a:rPr lang="en-US" dirty="0">
                    <a:ea typeface="Cambria Math" panose="02040503050406030204" pitchFamily="18" charset="0"/>
                  </a:rPr>
                  <a:t> where </a:t>
                </a:r>
                <a14:m>
                  <m:oMath xmlns:m="http://schemas.openxmlformats.org/officeDocument/2006/math">
                    <m:r>
                      <a:rPr lang="en-US" i="1">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0</m:t>
                        </m:r>
                      </m:sup>
                    </m:sSup>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𝑛</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2</m:t>
                        </m:r>
                      </m:e>
                      <m:sup>
                        <m:r>
                          <a:rPr lang="en-US" i="1">
                            <a:latin typeface="Cambria Math" panose="02040503050406030204" pitchFamily="18" charset="0"/>
                            <a:ea typeface="Cambria Math" panose="02040503050406030204" pitchFamily="18" charset="0"/>
                          </a:rPr>
                          <m:t>𝑛</m:t>
                        </m:r>
                      </m:sup>
                    </m:sSup>
                  </m:oMath>
                </a14:m>
                <a:endParaRPr lang="en-US" dirty="0"/>
              </a:p>
              <a:p>
                <a:pPr lvl="1"/>
                <a:r>
                  <a:rPr lang="en-US" dirty="0"/>
                  <a:t>This is referring to the 2-adic valuation of a factorial being equal to the difference between the integer itself and the integer’s sequence of zeros and ones that create is 2-adic representation.</a:t>
                </a:r>
              </a:p>
              <a:p>
                <a:r>
                  <a:rPr lang="en-US" dirty="0">
                    <a:ea typeface="Cambria Math" panose="02040503050406030204" pitchFamily="18" charset="0"/>
                  </a:rPr>
                  <a:t>Lemma 3: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0</m:t>
                        </m:r>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oMath>
                </a14:m>
                <a:endParaRPr lang="en-US" dirty="0">
                  <a:ea typeface="Cambria Math" panose="02040503050406030204" pitchFamily="18" charset="0"/>
                </a:endParaRPr>
              </a:p>
              <a:p>
                <a:pPr lvl="1"/>
                <a:r>
                  <a:rPr lang="en-US" dirty="0"/>
                  <a:t>This lemma is quite simple! This is simply stating that the 2-adic valuation of zero is infinity.</a:t>
                </a:r>
              </a:p>
              <a:p>
                <a:pPr lvl="1"/>
                <a:r>
                  <a:rPr lang="en-US" dirty="0"/>
                  <a:t>This is true because zero can be written as two to any power times 0! For example, </a:t>
                </a:r>
                <a14:m>
                  <m:oMath xmlns:m="http://schemas.openxmlformats.org/officeDocument/2006/math">
                    <m:r>
                      <a:rPr lang="en-US" b="0" i="1" smtClean="0">
                        <a:latin typeface="Cambria Math" panose="02040503050406030204" pitchFamily="18" charset="0"/>
                      </a:rPr>
                      <m:t>0=</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𝑚</m:t>
                        </m:r>
                      </m:sup>
                    </m:sSup>
                    <m:r>
                      <a:rPr lang="en-US" b="0" i="1" smtClean="0">
                        <a:latin typeface="Cambria Math" panose="02040503050406030204" pitchFamily="18" charset="0"/>
                        <a:ea typeface="Cambria Math" panose="02040503050406030204" pitchFamily="18" charset="0"/>
                      </a:rPr>
                      <m:t>∗0</m:t>
                    </m:r>
                  </m:oMath>
                </a14:m>
                <a:r>
                  <a:rPr lang="en-US" dirty="0"/>
                  <a:t> for as large as you want </a:t>
                </a:r>
                <a14:m>
                  <m:oMath xmlns:m="http://schemas.openxmlformats.org/officeDocument/2006/math">
                    <m:r>
                      <a:rPr lang="en-US" b="0" i="1" smtClean="0">
                        <a:latin typeface="Cambria Math" panose="02040503050406030204" pitchFamily="18" charset="0"/>
                      </a:rPr>
                      <m:t>𝑚</m:t>
                    </m:r>
                  </m:oMath>
                </a14:m>
                <a:r>
                  <a:rPr lang="en-US" dirty="0"/>
                  <a:t> to be.</a:t>
                </a:r>
                <a:endParaRPr lang="en-US" dirty="0">
                  <a:ea typeface="Cambria Math" panose="02040503050406030204" pitchFamily="18" charset="0"/>
                </a:endParaRPr>
              </a:p>
              <a:p>
                <a:endParaRPr lang="en-US" dirty="0"/>
              </a:p>
              <a:p>
                <a:endParaRPr lang="en-US" dirty="0"/>
              </a:p>
            </p:txBody>
          </p:sp>
        </mc:Choice>
        <mc:Fallback xmlns="">
          <p:sp>
            <p:nvSpPr>
              <p:cNvPr id="3" name="Content Placeholder 2">
                <a:extLst>
                  <a:ext uri="{FF2B5EF4-FFF2-40B4-BE49-F238E27FC236}">
                    <a16:creationId xmlns:a16="http://schemas.microsoft.com/office/drawing/2014/main" id="{FCC880A0-EDEC-144E-BD85-4058322D1907}"/>
                  </a:ext>
                </a:extLst>
              </p:cNvPr>
              <p:cNvSpPr>
                <a:spLocks noGrp="1" noRot="1" noChangeAspect="1" noMove="1" noResize="1" noEditPoints="1" noAdjustHandles="1" noChangeArrowheads="1" noChangeShapeType="1" noTextEdit="1"/>
              </p:cNvSpPr>
              <p:nvPr>
                <p:ph idx="1"/>
              </p:nvPr>
            </p:nvSpPr>
            <p:spPr>
              <a:xfrm>
                <a:off x="581192" y="2477541"/>
                <a:ext cx="11029615" cy="3678303"/>
              </a:xfrm>
              <a:blipFill>
                <a:blip r:embed="rId2"/>
                <a:stretch>
                  <a:fillRect l="-345" t="-7216"/>
                </a:stretch>
              </a:blipFill>
            </p:spPr>
            <p:txBody>
              <a:bodyPr/>
              <a:lstStyle/>
              <a:p>
                <a:r>
                  <a:rPr lang="en-US">
                    <a:noFill/>
                  </a:rPr>
                  <a:t> </a:t>
                </a:r>
              </a:p>
            </p:txBody>
          </p:sp>
        </mc:Fallback>
      </mc:AlternateContent>
    </p:spTree>
    <p:extLst>
      <p:ext uri="{BB962C8B-B14F-4D97-AF65-F5344CB8AC3E}">
        <p14:creationId xmlns:p14="http://schemas.microsoft.com/office/powerpoint/2010/main" val="1861842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0B44E-2ACB-B04D-82AD-151E939E0364}"/>
              </a:ext>
            </a:extLst>
          </p:cNvPr>
          <p:cNvSpPr>
            <a:spLocks noGrp="1"/>
          </p:cNvSpPr>
          <p:nvPr>
            <p:ph type="title"/>
          </p:nvPr>
        </p:nvSpPr>
        <p:spPr/>
        <p:txBody>
          <a:bodyPr/>
          <a:lstStyle/>
          <a:p>
            <a:r>
              <a:rPr lang="en-US" cap="none" dirty="0"/>
              <a:t>Theory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83C262-1201-7543-9A31-1D4530AB6B14}"/>
                  </a:ext>
                </a:extLst>
              </p:cNvPr>
              <p:cNvSpPr>
                <a:spLocks noGrp="1"/>
              </p:cNvSpPr>
              <p:nvPr>
                <p:ph idx="1"/>
              </p:nvPr>
            </p:nvSpPr>
            <p:spPr/>
            <p:txBody>
              <a:bodyPr>
                <a:normAutofit/>
              </a:bodyPr>
              <a:lstStyle/>
              <a:p>
                <a:pPr marL="324000" lvl="1" indent="0">
                  <a:buNone/>
                </a:pPr>
                <a:r>
                  <a:rPr lang="en-US" sz="1800" dirty="0"/>
                  <a:t>An important idea that will be used in this paper is the field of 2-adic numbers. If </a:t>
                </a:r>
                <a14:m>
                  <m:oMath xmlns:m="http://schemas.openxmlformats.org/officeDocument/2006/math">
                    <m:r>
                      <a:rPr lang="en-US" sz="1800" i="1">
                        <a:latin typeface="Cambria Math" panose="02040503050406030204" pitchFamily="18" charset="0"/>
                      </a:rPr>
                      <m:t>𝑛</m:t>
                    </m:r>
                    <m:r>
                      <a:rPr lang="en-US" sz="1800" i="1">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ℚ</m:t>
                    </m:r>
                  </m:oMath>
                </a14:m>
                <a:r>
                  <a:rPr lang="en-US" sz="1800" dirty="0"/>
                  <a:t> and we write </a:t>
                </a:r>
                <a14:m>
                  <m:oMath xmlns:m="http://schemas.openxmlformats.org/officeDocument/2006/math">
                    <m:r>
                      <a:rPr lang="en-US" sz="1800" i="1">
                        <a:latin typeface="Cambria Math" panose="02040503050406030204" pitchFamily="18" charset="0"/>
                      </a:rPr>
                      <m:t>𝑛</m:t>
                    </m:r>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2</m:t>
                        </m:r>
                      </m:e>
                      <m:sup>
                        <m:r>
                          <a:rPr lang="en-US" sz="1800" i="1">
                            <a:latin typeface="Cambria Math" panose="02040503050406030204" pitchFamily="18" charset="0"/>
                          </a:rPr>
                          <m:t>𝑘</m:t>
                        </m:r>
                      </m:sup>
                    </m:sSup>
                    <m:r>
                      <a:rPr lang="en-US" sz="1800" i="1">
                        <a:latin typeface="Cambria Math" panose="02040503050406030204" pitchFamily="18" charset="0"/>
                      </a:rPr>
                      <m:t>𝑏</m:t>
                    </m:r>
                  </m:oMath>
                </a14:m>
                <a:r>
                  <a:rPr lang="en-US" sz="1800" dirty="0"/>
                  <a:t> where </a:t>
                </a:r>
                <a14:m>
                  <m:oMath xmlns:m="http://schemas.openxmlformats.org/officeDocument/2006/math">
                    <m:r>
                      <a:rPr lang="en-US" sz="1800" i="1">
                        <a:latin typeface="Cambria Math" panose="02040503050406030204" pitchFamily="18" charset="0"/>
                      </a:rPr>
                      <m:t>𝑘</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𝑁</m:t>
                    </m:r>
                  </m:oMath>
                </a14:m>
                <a:r>
                  <a:rPr lang="en-US" sz="1800" dirty="0"/>
                  <a:t> where </a:t>
                </a:r>
                <a14:m>
                  <m:oMath xmlns:m="http://schemas.openxmlformats.org/officeDocument/2006/math">
                    <m:r>
                      <a:rPr lang="en-US" sz="1800" i="1">
                        <a:latin typeface="Cambria Math" panose="02040503050406030204" pitchFamily="18" charset="0"/>
                      </a:rPr>
                      <m:t>2</m:t>
                    </m:r>
                  </m:oMath>
                </a14:m>
                <a:r>
                  <a:rPr lang="en-US" sz="1800" dirty="0"/>
                  <a:t> does not divide </a:t>
                </a:r>
                <a14:m>
                  <m:oMath xmlns:m="http://schemas.openxmlformats.org/officeDocument/2006/math">
                    <m:r>
                      <a:rPr lang="en-US" sz="1800" i="1">
                        <a:latin typeface="Cambria Math" panose="02040503050406030204" pitchFamily="18" charset="0"/>
                      </a:rPr>
                      <m:t>𝑏</m:t>
                    </m:r>
                  </m:oMath>
                </a14:m>
                <a:r>
                  <a:rPr lang="en-US" sz="1800" dirty="0"/>
                  <a:t>, then we define the 2-adic norm </a:t>
                </a:r>
                <a14:m>
                  <m:oMath xmlns:m="http://schemas.openxmlformats.org/officeDocument/2006/math">
                    <m:r>
                      <a:rPr lang="en-US" sz="1800" i="1" dirty="0">
                        <a:latin typeface="Cambria Math" panose="02040503050406030204" pitchFamily="18" charset="0"/>
                      </a:rPr>
                      <m:t>𝑛</m:t>
                    </m:r>
                  </m:oMath>
                </a14:m>
                <a:r>
                  <a:rPr lang="en-US" sz="1800" dirty="0"/>
                  <a:t>, denoted as </a:t>
                </a:r>
                <a14:m>
                  <m:oMath xmlns:m="http://schemas.openxmlformats.org/officeDocument/2006/math">
                    <m:r>
                      <a:rPr lang="en-US" sz="1800">
                        <a:latin typeface="Cambria Math" panose="02040503050406030204" pitchFamily="18" charset="0"/>
                      </a:rPr>
                      <m:t>|</m:t>
                    </m:r>
                    <m:r>
                      <a:rPr lang="en-US" sz="1800" i="1">
                        <a:latin typeface="Cambria Math" panose="02040503050406030204" pitchFamily="18" charset="0"/>
                      </a:rPr>
                      <m:t>𝑛</m:t>
                    </m:r>
                    <m:sSub>
                      <m:sSubPr>
                        <m:ctrlPr>
                          <a:rPr lang="en-US" sz="1800" i="1">
                            <a:latin typeface="Cambria Math" panose="02040503050406030204" pitchFamily="18" charset="0"/>
                          </a:rPr>
                        </m:ctrlPr>
                      </m:sSubPr>
                      <m:e>
                        <m:r>
                          <a:rPr lang="en-US" sz="1800" i="1">
                            <a:latin typeface="Cambria Math" panose="02040503050406030204" pitchFamily="18" charset="0"/>
                          </a:rPr>
                          <m:t>|</m:t>
                        </m:r>
                      </m:e>
                      <m:sub>
                        <m:r>
                          <a:rPr lang="en-US" sz="1800" i="1">
                            <a:latin typeface="Cambria Math" panose="02040503050406030204" pitchFamily="18" charset="0"/>
                          </a:rPr>
                          <m:t>2</m:t>
                        </m:r>
                      </m:sub>
                    </m:sSub>
                    <m:r>
                      <a:rPr lang="en-US" sz="1800" i="1">
                        <a:latin typeface="Cambria Math" panose="02040503050406030204" pitchFamily="18" charset="0"/>
                      </a:rPr>
                      <m:t>=1/</m:t>
                    </m:r>
                    <m:sSup>
                      <m:sSupPr>
                        <m:ctrlPr>
                          <a:rPr lang="en-US" sz="1800" i="1">
                            <a:latin typeface="Cambria Math" panose="02040503050406030204" pitchFamily="18" charset="0"/>
                          </a:rPr>
                        </m:ctrlPr>
                      </m:sSupPr>
                      <m:e>
                        <m:r>
                          <a:rPr lang="en-US" sz="1800" i="1">
                            <a:latin typeface="Cambria Math" panose="02040503050406030204" pitchFamily="18" charset="0"/>
                          </a:rPr>
                          <m:t>2</m:t>
                        </m:r>
                      </m:e>
                      <m:sup>
                        <m:r>
                          <a:rPr lang="en-US" sz="1800" i="1">
                            <a:latin typeface="Cambria Math" panose="02040503050406030204" pitchFamily="18" charset="0"/>
                          </a:rPr>
                          <m:t>𝑘</m:t>
                        </m:r>
                      </m:sup>
                    </m:sSup>
                  </m:oMath>
                </a14:m>
                <a:r>
                  <a:rPr lang="en-US" sz="1800" dirty="0"/>
                  <a:t>. We then define the 2-adic numbers, denoted by </a:t>
                </a:r>
                <a14:m>
                  <m:oMath xmlns:m="http://schemas.openxmlformats.org/officeDocument/2006/math">
                    <m:sSub>
                      <m:sSubPr>
                        <m:ctrlPr>
                          <a:rPr lang="en-US" sz="1800" i="1">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ℚ</m:t>
                        </m:r>
                      </m:e>
                      <m:sub>
                        <m:r>
                          <a:rPr lang="en-US" sz="1800" i="1">
                            <a:latin typeface="Cambria Math" panose="02040503050406030204" pitchFamily="18" charset="0"/>
                          </a:rPr>
                          <m:t>2</m:t>
                        </m:r>
                      </m:sub>
                    </m:sSub>
                  </m:oMath>
                </a14:m>
                <a:r>
                  <a:rPr lang="en-US" sz="1800" dirty="0"/>
                  <a:t>, as the completion of </a:t>
                </a:r>
                <a14:m>
                  <m:oMath xmlns:m="http://schemas.openxmlformats.org/officeDocument/2006/math">
                    <m:r>
                      <a:rPr lang="en-US" sz="1800" i="1" smtClean="0">
                        <a:latin typeface="Cambria Math" panose="02040503050406030204" pitchFamily="18" charset="0"/>
                        <a:ea typeface="Cambria Math" panose="02040503050406030204" pitchFamily="18" charset="0"/>
                      </a:rPr>
                      <m:t>ℚ</m:t>
                    </m:r>
                  </m:oMath>
                </a14:m>
                <a:r>
                  <a:rPr lang="en-US" sz="1800" dirty="0"/>
                  <a:t> under the norm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e>
                      <m:sub>
                        <m:r>
                          <a:rPr lang="en-US" sz="1800" i="1">
                            <a:latin typeface="Cambria Math" panose="02040503050406030204" pitchFamily="18" charset="0"/>
                          </a:rPr>
                          <m:t>2</m:t>
                        </m:r>
                      </m:sub>
                    </m:sSub>
                  </m:oMath>
                </a14:m>
                <a:r>
                  <a:rPr lang="en-US" sz="1800" dirty="0"/>
                  <a:t>. This construction and other properties of the general </a:t>
                </a:r>
                <a14:m>
                  <m:oMath xmlns:m="http://schemas.openxmlformats.org/officeDocument/2006/math">
                    <m:r>
                      <a:rPr lang="en-US" sz="1800" i="1" dirty="0">
                        <a:latin typeface="Cambria Math" panose="02040503050406030204" pitchFamily="18" charset="0"/>
                      </a:rPr>
                      <m:t>𝑝</m:t>
                    </m:r>
                  </m:oMath>
                </a14:m>
                <a:r>
                  <a:rPr lang="en-US" sz="1800" dirty="0"/>
                  <a:t>-</a:t>
                </a:r>
                <a:r>
                  <a:rPr lang="en-US" sz="1800" dirty="0" err="1"/>
                  <a:t>adic</a:t>
                </a:r>
                <a:r>
                  <a:rPr lang="en-US" sz="1800" dirty="0"/>
                  <a:t> numbers can be found in </a:t>
                </a:r>
                <a:r>
                  <a:rPr lang="en-US" sz="1800" dirty="0" err="1"/>
                  <a:t>Gouvêa</a:t>
                </a:r>
                <a:r>
                  <a:rPr lang="en-US" sz="1800" dirty="0"/>
                  <a:t> Fernando Q.’s </a:t>
                </a:r>
                <a:r>
                  <a:rPr lang="en-US" sz="1800" i="1" dirty="0"/>
                  <a:t>P-</a:t>
                </a:r>
                <a:r>
                  <a:rPr lang="en-US" sz="1800" i="1" dirty="0" err="1"/>
                  <a:t>Adic</a:t>
                </a:r>
                <a:r>
                  <a:rPr lang="en-US" sz="1800" i="1" dirty="0"/>
                  <a:t> Numbers: An Introduction</a:t>
                </a:r>
                <a:r>
                  <a:rPr lang="en-US" sz="1800" dirty="0"/>
                  <a:t>. There are several properties of the 2-adic numbers that are of importance to this presentation.</a:t>
                </a:r>
              </a:p>
            </p:txBody>
          </p:sp>
        </mc:Choice>
        <mc:Fallback xmlns="">
          <p:sp>
            <p:nvSpPr>
              <p:cNvPr id="3" name="Content Placeholder 2">
                <a:extLst>
                  <a:ext uri="{FF2B5EF4-FFF2-40B4-BE49-F238E27FC236}">
                    <a16:creationId xmlns:a16="http://schemas.microsoft.com/office/drawing/2014/main" id="{4F83C262-1201-7543-9A31-1D4530AB6B14}"/>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66236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5AD76-7441-8B43-B12A-7811BE00BC3D}"/>
              </a:ext>
            </a:extLst>
          </p:cNvPr>
          <p:cNvSpPr>
            <a:spLocks noGrp="1"/>
          </p:cNvSpPr>
          <p:nvPr>
            <p:ph type="title"/>
          </p:nvPr>
        </p:nvSpPr>
        <p:spPr/>
        <p:txBody>
          <a:bodyPr/>
          <a:lstStyle/>
          <a:p>
            <a:r>
              <a:rPr lang="en-US" cap="none" dirty="0"/>
              <a:t>Theory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A812C5-2920-A745-A078-575420CD870C}"/>
                  </a:ext>
                </a:extLst>
              </p:cNvPr>
              <p:cNvSpPr>
                <a:spLocks noGrp="1"/>
              </p:cNvSpPr>
              <p:nvPr>
                <p:ph idx="1"/>
              </p:nvPr>
            </p:nvSpPr>
            <p:spPr>
              <a:xfrm>
                <a:off x="581192" y="2180496"/>
                <a:ext cx="11029615" cy="4293456"/>
              </a:xfrm>
            </p:spPr>
            <p:txBody>
              <a:bodyPr>
                <a:noAutofit/>
              </a:bodyPr>
              <a:lstStyle/>
              <a:p>
                <a:pPr fontAlgn="base"/>
                <a:r>
                  <a:rPr lang="en-US" dirty="0"/>
                  <a:t>Lemma 4: If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ℚ</m:t>
                        </m:r>
                      </m:e>
                      <m:sub>
                        <m:r>
                          <a:rPr lang="en-US" b="0" i="1" smtClean="0">
                            <a:latin typeface="Cambria Math" panose="02040503050406030204" pitchFamily="18" charset="0"/>
                            <a:ea typeface="Cambria Math" panose="02040503050406030204" pitchFamily="18" charset="0"/>
                          </a:rPr>
                          <m:t>2</m:t>
                        </m:r>
                      </m:sub>
                    </m:sSub>
                  </m:oMath>
                </a14:m>
                <a:r>
                  <a:rPr lang="en-US" dirty="0"/>
                  <a:t>, then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sub>
                      <m:sup>
                        <m:r>
                          <a:rPr lang="en-US" b="0" i="1" smtClean="0">
                            <a:latin typeface="Cambria Math" panose="02040503050406030204" pitchFamily="18" charset="0"/>
                            <a:ea typeface="Cambria Math" panose="02040503050406030204" pitchFamily="18" charset="0"/>
                          </a:rPr>
                          <m:t>∞</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𝑖</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sup>
                        </m:sSup>
                      </m:e>
                    </m:nary>
                  </m:oMath>
                </a14:m>
                <a:r>
                  <a:rPr lang="en-US" dirty="0"/>
                  <a:t> where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𝑉</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0,1</m:t>
                        </m:r>
                      </m:e>
                    </m:d>
                  </m:oMath>
                </a14:m>
                <a:r>
                  <a:rPr lang="en-US" dirty="0"/>
                  <a:t> for all </a:t>
                </a:r>
                <a14:m>
                  <m:oMath xmlns:m="http://schemas.openxmlformats.org/officeDocument/2006/math">
                    <m:r>
                      <a:rPr lang="en-US" b="0" i="1" smtClean="0">
                        <a:latin typeface="Cambria Math" panose="02040503050406030204" pitchFamily="18" charset="0"/>
                      </a:rPr>
                      <m:t>𝑖</m:t>
                    </m:r>
                  </m:oMath>
                </a14:m>
                <a:r>
                  <a:rPr lang="en-US" dirty="0"/>
                  <a:t>. This representation is unique.</a:t>
                </a:r>
              </a:p>
              <a:p>
                <a:pPr fontAlgn="base"/>
                <a:r>
                  <a:rPr lang="en-US" dirty="0">
                    <a:ea typeface="Cambria Math" panose="02040503050406030204" pitchFamily="18" charset="0"/>
                  </a:rPr>
                  <a:t>Lemma 5: </a:t>
                </a:r>
                <a:r>
                  <a:rPr lang="en-US" dirty="0"/>
                  <a:t>In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ℚ</m:t>
                        </m:r>
                      </m:e>
                      <m:sub>
                        <m:r>
                          <a:rPr lang="en-US" b="0" i="1" smtClean="0">
                            <a:latin typeface="Cambria Math" panose="02040503050406030204" pitchFamily="18" charset="0"/>
                          </a:rPr>
                          <m:t>2</m:t>
                        </m:r>
                      </m:sub>
                    </m:sSub>
                  </m:oMath>
                </a14:m>
                <a:r>
                  <a:rPr lang="en-US" dirty="0"/>
                  <a:t>, the series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=0</m:t>
                        </m:r>
                      </m:sub>
                      <m:sup>
                        <m:r>
                          <a:rPr lang="en-US" i="1" smtClean="0">
                            <a:latin typeface="Cambria Math" panose="02040503050406030204" pitchFamily="18" charset="0"/>
                            <a:ea typeface="Cambria Math" panose="02040503050406030204" pitchFamily="18" charset="0"/>
                          </a:rPr>
                          <m:t>∞</m:t>
                        </m:r>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e>
                    </m:nary>
                  </m:oMath>
                </a14:m>
                <a:r>
                  <a:rPr lang="en-US" dirty="0"/>
                  <a:t> converges 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ℚ</m:t>
                        </m:r>
                      </m:e>
                      <m:sub>
                        <m:r>
                          <a:rPr lang="en-US" i="1">
                            <a:latin typeface="Cambria Math" panose="02040503050406030204" pitchFamily="18" charset="0"/>
                          </a:rPr>
                          <m:t>2</m:t>
                        </m:r>
                      </m:sub>
                    </m:sSub>
                    <m:r>
                      <a:rPr lang="en-US" i="1">
                        <a:latin typeface="Cambria Math" panose="02040503050406030204" pitchFamily="18" charset="0"/>
                      </a:rPr>
                      <m:t> </m:t>
                    </m:r>
                  </m:oMath>
                </a14:m>
                <a:r>
                  <a:rPr lang="en-US" dirty="0"/>
                  <a:t>if and only if </a:t>
                </a:r>
                <a14:m>
                  <m:oMath xmlns:m="http://schemas.openxmlformats.org/officeDocument/2006/math">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i="0" smtClean="0">
                                <a:latin typeface="Cambria Math" panose="02040503050406030204" pitchFamily="18" charset="0"/>
                              </a:rPr>
                              <m:t>lim</m:t>
                            </m:r>
                          </m:e>
                          <m:lim>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lim>
                        </m:limLow>
                      </m:fName>
                      <m:e>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r>
                          <a:rPr lang="en-US" b="0" i="1" smtClean="0">
                            <a:latin typeface="Cambria Math" panose="02040503050406030204" pitchFamily="18" charset="0"/>
                          </a:rPr>
                          <m:t>=0</m:t>
                        </m:r>
                      </m:e>
                    </m:func>
                  </m:oMath>
                </a14:m>
                <a:r>
                  <a:rPr lang="en-US" dirty="0"/>
                  <a:t>.</a:t>
                </a:r>
              </a:p>
              <a:p>
                <a:r>
                  <a:rPr lang="en-US" dirty="0"/>
                  <a:t>Lemma 6: The sequence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oMath>
                </a14:m>
                <a:r>
                  <a:rPr lang="en-US" dirty="0"/>
                  <a:t> converges to </a:t>
                </a:r>
                <a14:m>
                  <m:oMath xmlns:m="http://schemas.openxmlformats.org/officeDocument/2006/math">
                    <m:r>
                      <a:rPr lang="en-US" i="1" dirty="0" smtClean="0">
                        <a:latin typeface="Cambria Math" panose="02040503050406030204" pitchFamily="18" charset="0"/>
                      </a:rPr>
                      <m:t>0</m:t>
                    </m:r>
                  </m:oMath>
                </a14:m>
                <a:r>
                  <a:rPr lang="en-US" dirty="0"/>
                  <a:t> in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ℚ</m:t>
                        </m:r>
                      </m:e>
                      <m:sub>
                        <m:r>
                          <a:rPr lang="en-US" b="0" i="1" smtClean="0">
                            <a:latin typeface="Cambria Math" panose="02040503050406030204" pitchFamily="18" charset="0"/>
                          </a:rPr>
                          <m:t>2</m:t>
                        </m:r>
                      </m:sub>
                    </m:sSub>
                  </m:oMath>
                </a14:m>
                <a:r>
                  <a:rPr lang="en-US" dirty="0"/>
                  <a:t> if and only if </a:t>
                </a:r>
                <a14:m>
                  <m:oMath xmlns:m="http://schemas.openxmlformats.org/officeDocument/2006/math">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i="0" smtClean="0">
                                <a:latin typeface="Cambria Math" panose="02040503050406030204" pitchFamily="18" charset="0"/>
                              </a:rPr>
                              <m:t>lim</m:t>
                            </m:r>
                          </m:e>
                          <m:lim>
                            <m:r>
                              <a:rPr lang="en-US" b="0" i="1" smtClean="0">
                                <a:latin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lim>
                        </m:limLow>
                      </m:fName>
                      <m:e>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e>
                    </m:func>
                  </m:oMath>
                </a14:m>
                <a:r>
                  <a:rPr lang="en-US" dirty="0"/>
                  <a:t>.</a:t>
                </a:r>
              </a:p>
              <a:p>
                <a:pPr marL="0" indent="0">
                  <a:buNone/>
                </a:pPr>
                <a:endParaRPr lang="en-US" dirty="0"/>
              </a:p>
              <a:p>
                <a:pPr marL="0" indent="0">
                  <a:buNone/>
                </a:pPr>
                <a:r>
                  <a:rPr lang="en-US" dirty="0"/>
                  <a:t>We will use these Lemmas to show that all quadratic functions that have </a:t>
                </a:r>
                <a14:m>
                  <m:oMath xmlns:m="http://schemas.openxmlformats.org/officeDocument/2006/math">
                    <m:r>
                      <a:rPr lang="en-US" b="0" i="1" smtClean="0">
                        <a:latin typeface="Cambria Math" panose="02040503050406030204" pitchFamily="18" charset="0"/>
                      </a:rPr>
                      <m:t>𝑎</m:t>
                    </m:r>
                  </m:oMath>
                </a14:m>
                <a:r>
                  <a:rPr lang="en-US" dirty="0"/>
                  <a:t> as even and </a:t>
                </a:r>
                <a14:m>
                  <m:oMath xmlns:m="http://schemas.openxmlformats.org/officeDocument/2006/math">
                    <m:r>
                      <a:rPr lang="en-US" b="0" i="1" smtClean="0">
                        <a:latin typeface="Cambria Math" panose="02040503050406030204" pitchFamily="18" charset="0"/>
                      </a:rPr>
                      <m:t>𝑏</m:t>
                    </m:r>
                  </m:oMath>
                </a14:m>
                <a:r>
                  <a:rPr lang="en-US" dirty="0"/>
                  <a:t> as odd will form a tree with one infinite branch.</a:t>
                </a:r>
              </a:p>
            </p:txBody>
          </p:sp>
        </mc:Choice>
        <mc:Fallback xmlns="">
          <p:sp>
            <p:nvSpPr>
              <p:cNvPr id="3" name="Content Placeholder 2">
                <a:extLst>
                  <a:ext uri="{FF2B5EF4-FFF2-40B4-BE49-F238E27FC236}">
                    <a16:creationId xmlns:a16="http://schemas.microsoft.com/office/drawing/2014/main" id="{83A812C5-2920-A745-A078-575420CD870C}"/>
                  </a:ext>
                </a:extLst>
              </p:cNvPr>
              <p:cNvSpPr>
                <a:spLocks noGrp="1" noRot="1" noChangeAspect="1" noMove="1" noResize="1" noEditPoints="1" noAdjustHandles="1" noChangeArrowheads="1" noChangeShapeType="1" noTextEdit="1"/>
              </p:cNvSpPr>
              <p:nvPr>
                <p:ph idx="1"/>
              </p:nvPr>
            </p:nvSpPr>
            <p:spPr>
              <a:xfrm>
                <a:off x="581192" y="2180496"/>
                <a:ext cx="11029615" cy="4293456"/>
              </a:xfrm>
              <a:blipFill>
                <a:blip r:embed="rId2"/>
                <a:stretch>
                  <a:fillRect l="-460" r="-103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F56F77E2-B083-8B42-A43D-741DF9FB0EA1}"/>
              </a:ext>
            </a:extLst>
          </p:cNvPr>
          <p:cNvSpPr>
            <a:spLocks noGrp="1"/>
          </p:cNvSpPr>
          <p:nvPr>
            <p:ph type="ftr" sz="quarter" idx="11"/>
          </p:nvPr>
        </p:nvSpPr>
        <p:spPr/>
        <p:txBody>
          <a:bodyPr/>
          <a:lstStyle/>
          <a:p>
            <a:r>
              <a:rPr lang="en-US"/>
              <a:t>Gouvêa Fernando Q. P-Adic Numbers: An Introduction. 1993.</a:t>
            </a:r>
          </a:p>
          <a:p>
            <a:r>
              <a:rPr lang="en-US"/>
              <a:t>
</a:t>
            </a:r>
          </a:p>
        </p:txBody>
      </p:sp>
    </p:spTree>
    <p:extLst>
      <p:ext uri="{BB962C8B-B14F-4D97-AF65-F5344CB8AC3E}">
        <p14:creationId xmlns:p14="http://schemas.microsoft.com/office/powerpoint/2010/main" val="723097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0B44E-2ACB-B04D-82AD-151E939E0364}"/>
              </a:ext>
            </a:extLst>
          </p:cNvPr>
          <p:cNvSpPr>
            <a:spLocks noGrp="1"/>
          </p:cNvSpPr>
          <p:nvPr>
            <p:ph type="title"/>
          </p:nvPr>
        </p:nvSpPr>
        <p:spPr/>
        <p:txBody>
          <a:bodyPr/>
          <a:lstStyle/>
          <a:p>
            <a:r>
              <a:rPr lang="en-US" cap="none" dirty="0"/>
              <a:t>Theory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83C262-1201-7543-9A31-1D4530AB6B14}"/>
                  </a:ext>
                </a:extLst>
              </p:cNvPr>
              <p:cNvSpPr>
                <a:spLocks noGrp="1"/>
              </p:cNvSpPr>
              <p:nvPr>
                <p:ph idx="1"/>
              </p:nvPr>
            </p:nvSpPr>
            <p:spPr/>
            <p:txBody>
              <a:bodyPr>
                <a:normAutofit lnSpcReduction="10000"/>
              </a:bodyPr>
              <a:lstStyle/>
              <a:p>
                <a:pPr marL="0" indent="0">
                  <a:buNone/>
                </a:pPr>
                <a:r>
                  <a:rPr lang="en-US" dirty="0"/>
                  <a:t>We need a special form </a:t>
                </a:r>
                <a:r>
                  <a:rPr lang="en-US" sz="2000" dirty="0"/>
                  <a:t>of the Binomial Theorem in order to prove the limit of our interested equations were 0 and to also prove these equations converge. The standard form of </a:t>
                </a:r>
                <a:r>
                  <a:rPr lang="en-US" dirty="0"/>
                  <a:t>The General Binomial Theorem </a:t>
                </a:r>
                <a:r>
                  <a:rPr lang="en-US" sz="2000" dirty="0"/>
                  <a:t>used is as follows:</a:t>
                </a:r>
              </a:p>
              <a:p>
                <a:pPr marL="0" indent="0">
                  <a:buNone/>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(1−</m:t>
                          </m:r>
                          <m:r>
                            <a:rPr lang="en-US" sz="2000" i="1">
                              <a:latin typeface="Cambria Math" panose="02040503050406030204" pitchFamily="18" charset="0"/>
                            </a:rPr>
                            <m:t>𝑥</m:t>
                          </m:r>
                          <m:r>
                            <a:rPr lang="en-US" sz="2000" i="1">
                              <a:latin typeface="Cambria Math" panose="02040503050406030204" pitchFamily="18" charset="0"/>
                            </a:rPr>
                            <m:t>)</m:t>
                          </m:r>
                        </m:e>
                        <m:sup>
                          <m:r>
                            <a:rPr lang="en-US" sz="2000" i="1">
                              <a:latin typeface="Cambria Math" panose="02040503050406030204" pitchFamily="18" charset="0"/>
                            </a:rPr>
                            <m:t>−</m:t>
                          </m:r>
                          <m:r>
                            <a:rPr lang="en-US" sz="2000" i="1">
                              <a:latin typeface="Cambria Math" panose="02040503050406030204" pitchFamily="18" charset="0"/>
                            </a:rPr>
                            <m:t>𝑠</m:t>
                          </m:r>
                        </m:sup>
                      </m:sSup>
                      <m:r>
                        <a:rPr lang="en-US" sz="2000" i="1">
                          <a:latin typeface="Cambria Math" panose="02040503050406030204" pitchFamily="18" charset="0"/>
                        </a:rPr>
                        <m:t>=</m:t>
                      </m:r>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𝑘</m:t>
                          </m:r>
                          <m:r>
                            <a:rPr lang="en-US" sz="2000" i="1">
                              <a:latin typeface="Cambria Math" panose="02040503050406030204" pitchFamily="18" charset="0"/>
                            </a:rPr>
                            <m:t>=0</m:t>
                          </m:r>
                        </m:sub>
                        <m:sup>
                          <m:r>
                            <a:rPr lang="en-US" sz="2000" i="1">
                              <a:latin typeface="Cambria Math" panose="02040503050406030204" pitchFamily="18" charset="0"/>
                              <a:ea typeface="Cambria Math" panose="02040503050406030204" pitchFamily="18" charset="0"/>
                            </a:rPr>
                            <m:t>∞</m:t>
                          </m:r>
                        </m:sup>
                        <m:e>
                          <m:d>
                            <m:dPr>
                              <m:ctrlPr>
                                <a:rPr lang="en-US" sz="2000" i="1">
                                  <a:latin typeface="Cambria Math" panose="02040503050406030204" pitchFamily="18" charset="0"/>
                                </a:rPr>
                              </m:ctrlPr>
                            </m:dPr>
                            <m:e>
                              <m:f>
                                <m:fPr>
                                  <m:type m:val="noBar"/>
                                  <m:ctrlPr>
                                    <a:rPr lang="en-US" sz="2000" i="1">
                                      <a:latin typeface="Cambria Math" panose="02040503050406030204" pitchFamily="18" charset="0"/>
                                    </a:rPr>
                                  </m:ctrlPr>
                                </m:fPr>
                                <m:num>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−1</m:t>
                                  </m:r>
                                </m:num>
                                <m:den>
                                  <m:r>
                                    <a:rPr lang="en-US" sz="2000" i="1">
                                      <a:latin typeface="Cambria Math" panose="02040503050406030204" pitchFamily="18" charset="0"/>
                                    </a:rPr>
                                    <m:t>𝑘</m:t>
                                  </m:r>
                                </m:den>
                              </m:f>
                            </m:e>
                          </m:d>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𝑘</m:t>
                              </m:r>
                            </m:sup>
                          </m:sSup>
                        </m:e>
                      </m:nary>
                      <m:r>
                        <a:rPr lang="en-US" sz="2000" i="1">
                          <a:latin typeface="Cambria Math" panose="02040503050406030204" pitchFamily="18" charset="0"/>
                        </a:rPr>
                        <m:t> </m:t>
                      </m:r>
                      <m:r>
                        <m:rPr>
                          <m:sty m:val="p"/>
                        </m:rPr>
                        <a:rPr lang="en-US" sz="2000">
                          <a:latin typeface="Cambria Math" panose="02040503050406030204" pitchFamily="18" charset="0"/>
                        </a:rPr>
                        <m:t>where</m:t>
                      </m:r>
                      <m:r>
                        <a:rPr lang="en-US" sz="2000">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𝑠</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ℝ</m:t>
                      </m:r>
                    </m:oMath>
                  </m:oMathPara>
                </a14:m>
                <a:endParaRPr lang="en-US" sz="2000" i="1" dirty="0">
                  <a:latin typeface="Cambria Math" panose="02040503050406030204" pitchFamily="18" charset="0"/>
                  <a:ea typeface="Cambria Math" panose="02040503050406030204" pitchFamily="18" charset="0"/>
                </a:endParaRPr>
              </a:p>
              <a:p>
                <a:pPr marL="0" indent="0">
                  <a:buNone/>
                </a:pPr>
                <a:r>
                  <a:rPr lang="en-US" sz="2000" dirty="0"/>
                  <a:t>However, in order to use the binomial theorem for our interested equations, the discriminant was substituted in for </a:t>
                </a:r>
                <a14:m>
                  <m:oMath xmlns:m="http://schemas.openxmlformats.org/officeDocument/2006/math">
                    <m:r>
                      <a:rPr lang="en-US" sz="2000" i="1">
                        <a:latin typeface="Cambria Math" panose="02040503050406030204" pitchFamily="18" charset="0"/>
                      </a:rPr>
                      <m:t>𝑥</m:t>
                    </m:r>
                  </m:oMath>
                </a14:m>
                <a:r>
                  <a:rPr lang="en-US" sz="2000" dirty="0"/>
                  <a:t> and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oMath>
                </a14:m>
                <a:r>
                  <a:rPr lang="en-US" sz="2000" dirty="0"/>
                  <a:t> was substituted for </a:t>
                </a:r>
                <a14:m>
                  <m:oMath xmlns:m="http://schemas.openxmlformats.org/officeDocument/2006/math">
                    <m:r>
                      <a:rPr lang="en-US" sz="2000" i="1">
                        <a:latin typeface="Cambria Math" panose="02040503050406030204" pitchFamily="18" charset="0"/>
                      </a:rPr>
                      <m:t>𝑠</m:t>
                    </m:r>
                  </m:oMath>
                </a14:m>
                <a:r>
                  <a:rPr lang="en-US" sz="2000" dirty="0"/>
                  <a:t>:</a:t>
                </a:r>
              </a:p>
              <a:p>
                <a:pPr marL="0" indent="0">
                  <a:buNone/>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(1−(1−4</m:t>
                          </m:r>
                          <m:r>
                            <a:rPr lang="en-US" sz="2000" i="1">
                              <a:latin typeface="Cambria Math" panose="02040503050406030204" pitchFamily="18" charset="0"/>
                            </a:rPr>
                            <m:t>𝑎𝑐</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𝑏</m:t>
                              </m:r>
                            </m:e>
                            <m:sup>
                              <m:r>
                                <a:rPr lang="en-US" sz="2000" i="1">
                                  <a:latin typeface="Cambria Math" panose="02040503050406030204" pitchFamily="18" charset="0"/>
                                </a:rPr>
                                <m:t>2</m:t>
                              </m:r>
                            </m:sup>
                          </m:sSup>
                          <m:r>
                            <a:rPr lang="en-US" sz="2000" i="1">
                              <a:latin typeface="Cambria Math" panose="02040503050406030204" pitchFamily="18" charset="0"/>
                            </a:rPr>
                            <m:t>)</m:t>
                          </m:r>
                        </m:e>
                        <m:sup>
                          <m:r>
                            <a:rPr lang="en-US" sz="2000" i="1">
                              <a:latin typeface="Cambria Math" panose="02040503050406030204" pitchFamily="18" charset="0"/>
                            </a:rPr>
                            <m:t>−1/2</m:t>
                          </m:r>
                        </m:sup>
                      </m:sSup>
                      <m:r>
                        <a:rPr lang="en-US" sz="2000">
                          <a:latin typeface="Cambria Math" panose="02040503050406030204" pitchFamily="18" charset="0"/>
                        </a:rPr>
                        <m:t>=</m:t>
                      </m:r>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𝑘</m:t>
                          </m:r>
                          <m:r>
                            <a:rPr lang="en-US" sz="2000" i="1">
                              <a:latin typeface="Cambria Math" panose="02040503050406030204" pitchFamily="18" charset="0"/>
                            </a:rPr>
                            <m:t>=0</m:t>
                          </m:r>
                        </m:sub>
                        <m:sup>
                          <m:r>
                            <a:rPr lang="en-US" sz="2000" i="1">
                              <a:latin typeface="Cambria Math" panose="02040503050406030204" pitchFamily="18" charset="0"/>
                              <a:ea typeface="Cambria Math" panose="02040503050406030204" pitchFamily="18" charset="0"/>
                            </a:rPr>
                            <m:t>∞</m:t>
                          </m:r>
                        </m:sup>
                        <m:e>
                          <m:d>
                            <m:dPr>
                              <m:ctrlPr>
                                <a:rPr lang="en-US" sz="2000" i="1">
                                  <a:latin typeface="Cambria Math" panose="02040503050406030204" pitchFamily="18" charset="0"/>
                                </a:rPr>
                              </m:ctrlPr>
                            </m:dPr>
                            <m:e>
                              <m:f>
                                <m:fPr>
                                  <m:type m:val="noBar"/>
                                  <m:ctrlPr>
                                    <a:rPr lang="en-US" sz="2000" i="1">
                                      <a:latin typeface="Cambria Math" panose="02040503050406030204" pitchFamily="18" charset="0"/>
                                    </a:rPr>
                                  </m:ctrlPr>
                                </m:fPr>
                                <m:num>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den>
                                      </m:f>
                                    </m:e>
                                  </m:d>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rPr>
                                    <m:t>−1</m:t>
                                  </m:r>
                                </m:num>
                                <m:den>
                                  <m:r>
                                    <a:rPr lang="en-US" sz="2000" i="1">
                                      <a:latin typeface="Cambria Math" panose="02040503050406030204" pitchFamily="18" charset="0"/>
                                    </a:rPr>
                                    <m:t>𝑘</m:t>
                                  </m:r>
                                </m:den>
                              </m:f>
                            </m:e>
                          </m:d>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𝑘</m:t>
                              </m:r>
                            </m:sup>
                          </m:sSup>
                        </m:e>
                      </m:nary>
                    </m:oMath>
                  </m:oMathPara>
                </a14:m>
                <a:endParaRPr lang="en-US" sz="2000" dirty="0"/>
              </a:p>
              <a:p>
                <a:pPr lvl="1"/>
                <a:endParaRPr lang="en-US" dirty="0"/>
              </a:p>
            </p:txBody>
          </p:sp>
        </mc:Choice>
        <mc:Fallback xmlns="">
          <p:sp>
            <p:nvSpPr>
              <p:cNvPr id="3" name="Content Placeholder 2">
                <a:extLst>
                  <a:ext uri="{FF2B5EF4-FFF2-40B4-BE49-F238E27FC236}">
                    <a16:creationId xmlns:a16="http://schemas.microsoft.com/office/drawing/2014/main" id="{4F83C262-1201-7543-9A31-1D4530AB6B14}"/>
                  </a:ext>
                </a:extLst>
              </p:cNvPr>
              <p:cNvSpPr>
                <a:spLocks noGrp="1" noRot="1" noChangeAspect="1" noMove="1" noResize="1" noEditPoints="1" noAdjustHandles="1" noChangeArrowheads="1" noChangeShapeType="1" noTextEdit="1"/>
              </p:cNvSpPr>
              <p:nvPr>
                <p:ph idx="1"/>
              </p:nvPr>
            </p:nvSpPr>
            <p:spPr>
              <a:blipFill>
                <a:blip r:embed="rId2"/>
                <a:stretch>
                  <a:fillRect l="-575" t="-5172" b="-34483"/>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B18CCDA2-A7A2-614E-A799-2C5A150088AE}"/>
              </a:ext>
            </a:extLst>
          </p:cNvPr>
          <p:cNvSpPr>
            <a:spLocks noGrp="1"/>
          </p:cNvSpPr>
          <p:nvPr>
            <p:ph type="ftr" sz="quarter" idx="11"/>
          </p:nvPr>
        </p:nvSpPr>
        <p:spPr/>
        <p:txBody>
          <a:bodyPr/>
          <a:lstStyle/>
          <a:p>
            <a:r>
              <a:rPr lang="en-US"/>
              <a:t>J.L. Coolidge. The Story of the Binomial Theorem. The American Mathematical Monthly, 56(3), pp. 147-157, 1949</a:t>
            </a:r>
          </a:p>
        </p:txBody>
      </p:sp>
    </p:spTree>
    <p:extLst>
      <p:ext uri="{BB962C8B-B14F-4D97-AF65-F5344CB8AC3E}">
        <p14:creationId xmlns:p14="http://schemas.microsoft.com/office/powerpoint/2010/main" val="2243552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5AD76-7441-8B43-B12A-7811BE00BC3D}"/>
              </a:ext>
            </a:extLst>
          </p:cNvPr>
          <p:cNvSpPr>
            <a:spLocks noGrp="1"/>
          </p:cNvSpPr>
          <p:nvPr>
            <p:ph type="title"/>
          </p:nvPr>
        </p:nvSpPr>
        <p:spPr/>
        <p:txBody>
          <a:bodyPr/>
          <a:lstStyle/>
          <a:p>
            <a:r>
              <a:rPr lang="en-US" cap="none" dirty="0"/>
              <a:t>Theorem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A812C5-2920-A745-A078-575420CD870C}"/>
                  </a:ext>
                </a:extLst>
              </p:cNvPr>
              <p:cNvSpPr>
                <a:spLocks noGrp="1"/>
              </p:cNvSpPr>
              <p:nvPr>
                <p:ph idx="1"/>
              </p:nvPr>
            </p:nvSpPr>
            <p:spPr>
              <a:xfrm>
                <a:off x="581192" y="2180496"/>
                <a:ext cx="11029615" cy="4293456"/>
              </a:xfrm>
            </p:spPr>
            <p:txBody>
              <a:bodyPr>
                <a:noAutofit/>
              </a:bodyPr>
              <a:lstStyle/>
              <a:p>
                <a:r>
                  <a:rPr lang="en-US" sz="2000" dirty="0"/>
                  <a:t>Let </a:t>
                </a:r>
                <a14:m>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𝑎𝑛</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𝑏𝑛</m:t>
                    </m:r>
                    <m:r>
                      <a:rPr lang="en-US" sz="2000" b="0" i="1" smtClean="0">
                        <a:latin typeface="Cambria Math" panose="02040503050406030204" pitchFamily="18" charset="0"/>
                      </a:rPr>
                      <m:t>+</m:t>
                    </m:r>
                    <m:r>
                      <a:rPr lang="en-US" sz="2000" b="0" i="1" smtClean="0">
                        <a:latin typeface="Cambria Math" panose="02040503050406030204" pitchFamily="18" charset="0"/>
                      </a:rPr>
                      <m:t>𝑐</m:t>
                    </m:r>
                  </m:oMath>
                </a14:m>
                <a:r>
                  <a:rPr lang="en-US" sz="2000" dirty="0"/>
                  <a:t> where </a:t>
                </a:r>
                <a14:m>
                  <m:oMath xmlns:m="http://schemas.openxmlformats.org/officeDocument/2006/math">
                    <m:r>
                      <a:rPr lang="en-US" sz="2000" b="0" i="1" smtClean="0">
                        <a:latin typeface="Cambria Math" panose="02040503050406030204" pitchFamily="18" charset="0"/>
                      </a:rPr>
                      <m:t>𝑎</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2</m:t>
                        </m:r>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oMath>
                </a14:m>
                <a:r>
                  <a:rPr lang="en-US" sz="2000" dirty="0"/>
                  <a:t> and </a:t>
                </a:r>
                <a14:m>
                  <m:oMath xmlns:m="http://schemas.openxmlformats.org/officeDocument/2006/math">
                    <m:r>
                      <a:rPr lang="en-US" sz="2000" b="0" i="1" smtClean="0">
                        <a:latin typeface="Cambria Math" panose="02040503050406030204" pitchFamily="18" charset="0"/>
                      </a:rPr>
                      <m:t>𝑏</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2</m:t>
                        </m:r>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+1</m:t>
                    </m:r>
                  </m:oMath>
                </a14:m>
                <a:r>
                  <a:rPr lang="en-US" sz="2000" dirty="0"/>
                  <a:t> where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r>
                      <a:rPr lang="en-US" sz="2000" b="0" i="0"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r>
                      <a:rPr lang="en-US" sz="2000" b="0" i="1" smtClean="0">
                        <a:latin typeface="Cambria Math" panose="02040503050406030204" pitchFamily="18" charset="0"/>
                      </a:rPr>
                      <m:t>𝑐</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ℤ</m:t>
                    </m:r>
                  </m:oMath>
                </a14:m>
                <a:r>
                  <a:rPr lang="en-US" sz="2000" dirty="0"/>
                  <a:t>, then </a:t>
                </a:r>
                <a14:m>
                  <m:oMath xmlns:m="http://schemas.openxmlformats.org/officeDocument/2006/math">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𝑏</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−4</m:t>
                        </m:r>
                        <m:r>
                          <a:rPr lang="en-US" sz="2000" b="0" i="1" smtClean="0">
                            <a:latin typeface="Cambria Math" panose="02040503050406030204" pitchFamily="18" charset="0"/>
                          </a:rPr>
                          <m:t>𝑎𝑐</m:t>
                        </m:r>
                      </m:e>
                    </m:rad>
                  </m:oMath>
                </a14:m>
                <a:r>
                  <a:rPr lang="en-US" sz="2000" dirty="0"/>
                  <a:t> converges in the 2-adic numbers.</a:t>
                </a:r>
              </a:p>
              <a:p>
                <a:pPr marL="0" indent="0">
                  <a:buNone/>
                </a:pPr>
                <a:r>
                  <a:rPr lang="en-US" sz="2000" i="1" dirty="0"/>
                  <a:t>Proof:</a:t>
                </a:r>
              </a:p>
              <a:p>
                <a:pPr marL="0" indent="0" algn="ctr">
                  <a:buNone/>
                </a:pPr>
                <a14:m>
                  <m:oMathPara xmlns:m="http://schemas.openxmlformats.org/officeDocument/2006/math">
                    <m:oMathParaPr>
                      <m:jc m:val="centerGroup"/>
                    </m:oMathParaPr>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1−</m:t>
                          </m:r>
                          <m:r>
                            <a:rPr lang="en-US" sz="2000" b="0" i="1" smtClean="0">
                              <a:latin typeface="Cambria Math" panose="02040503050406030204" pitchFamily="18" charset="0"/>
                            </a:rPr>
                            <m:t>𝑥</m:t>
                          </m:r>
                        </m:e>
                      </m:rad>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𝑘</m:t>
                          </m:r>
                          <m:r>
                            <a:rPr lang="en-US" sz="2000" b="0" i="1" smtClean="0">
                              <a:latin typeface="Cambria Math" panose="02040503050406030204" pitchFamily="18" charset="0"/>
                            </a:rPr>
                            <m:t>=0</m:t>
                          </m:r>
                        </m:sub>
                        <m:sup>
                          <m:r>
                            <a:rPr lang="en-US" sz="2000" i="1">
                              <a:latin typeface="Cambria Math" panose="02040503050406030204" pitchFamily="18" charset="0"/>
                              <a:ea typeface="Cambria Math" panose="02040503050406030204" pitchFamily="18" charset="0"/>
                            </a:rPr>
                            <m:t>∞</m:t>
                          </m:r>
                        </m:sup>
                        <m:e>
                          <m:f>
                            <m:fPr>
                              <m:ctrlPr>
                                <a:rPr lang="en-US" sz="2000" b="0" i="1" smtClean="0">
                                  <a:latin typeface="Cambria Math" panose="02040503050406030204" pitchFamily="18" charset="0"/>
                                </a:rPr>
                              </m:ctrlPr>
                            </m:fPr>
                            <m:num>
                              <m:d>
                                <m:dPr>
                                  <m:ctrlPr>
                                    <a:rPr lang="en-US" sz="2000" b="0" i="1" smtClean="0">
                                      <a:latin typeface="Cambria Math" panose="02040503050406030204" pitchFamily="18" charset="0"/>
                                    </a:rPr>
                                  </m:ctrlPr>
                                </m:dPr>
                                <m:e>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e>
                              </m:d>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e>
                              </m:d>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2</m:t>
                                      </m:r>
                                    </m:den>
                                  </m:f>
                                </m:e>
                              </m:d>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5</m:t>
                                      </m:r>
                                    </m:num>
                                    <m:den>
                                      <m:r>
                                        <a:rPr lang="en-US" sz="2000" b="0" i="1" smtClean="0">
                                          <a:latin typeface="Cambria Math" panose="02040503050406030204" pitchFamily="18" charset="0"/>
                                        </a:rPr>
                                        <m:t>2</m:t>
                                      </m:r>
                                    </m:den>
                                  </m:f>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rPr>
                                    <m:t>−1</m:t>
                                  </m:r>
                                </m:e>
                              </m:d>
                            </m:num>
                            <m:den>
                              <m:r>
                                <a:rPr lang="en-US" sz="2000" b="0" i="1" smtClean="0">
                                  <a:latin typeface="Cambria Math" panose="02040503050406030204" pitchFamily="18" charset="0"/>
                                </a:rPr>
                                <m:t>𝑘</m:t>
                              </m:r>
                              <m:r>
                                <a:rPr lang="en-US" sz="2000" b="0" i="1" smtClean="0">
                                  <a:latin typeface="Cambria Math" panose="02040503050406030204" pitchFamily="18" charset="0"/>
                                  <a:ea typeface="Cambria Math" panose="02040503050406030204" pitchFamily="18" charset="0"/>
                                </a:rPr>
                                <m:t>!</m:t>
                              </m:r>
                            </m:den>
                          </m:f>
                        </m:e>
                      </m:nary>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𝑘</m:t>
                          </m:r>
                        </m:sup>
                      </m:sSup>
                      <m:r>
                        <a:rPr lang="en-US" sz="2000" b="0" i="1" smtClean="0">
                          <a:latin typeface="Cambria Math" panose="02040503050406030204" pitchFamily="18" charset="0"/>
                        </a:rPr>
                        <m:t>)</m:t>
                      </m:r>
                    </m:oMath>
                  </m:oMathPara>
                </a14:m>
                <a:endParaRPr lang="en-US" sz="2000" dirty="0"/>
              </a:p>
              <a:p>
                <a:pPr marL="0" indent="0" algn="ctr">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𝑘</m:t>
                          </m:r>
                          <m:r>
                            <a:rPr lang="en-US" sz="2000" b="0" i="1" smtClean="0">
                              <a:latin typeface="Cambria Math" panose="02040503050406030204" pitchFamily="18" charset="0"/>
                            </a:rPr>
                            <m:t>=0</m:t>
                          </m:r>
                        </m:sub>
                        <m:sup>
                          <m:r>
                            <a:rPr lang="en-US" sz="2000" b="0" i="1" smtClean="0">
                              <a:latin typeface="Cambria Math" panose="02040503050406030204" pitchFamily="18" charset="0"/>
                              <a:ea typeface="Cambria Math" panose="02040503050406030204" pitchFamily="18" charset="0"/>
                            </a:rPr>
                            <m:t>∞</m:t>
                          </m:r>
                        </m:sup>
                        <m:e>
                          <m:f>
                            <m:fPr>
                              <m:ctrlPr>
                                <a:rPr lang="en-US" sz="2000" b="0" i="1" smtClean="0">
                                  <a:latin typeface="Cambria Math" panose="02040503050406030204" pitchFamily="18" charset="0"/>
                                </a:rPr>
                              </m:ctrlPr>
                            </m:fPr>
                            <m:num>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3</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5</m:t>
                                  </m:r>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2</m:t>
                                  </m:r>
                                  <m:r>
                                    <a:rPr lang="en-US" sz="2000" b="0" i="1" smtClean="0">
                                      <a:latin typeface="Cambria Math" panose="02040503050406030204" pitchFamily="18" charset="0"/>
                                    </a:rPr>
                                    <m:t>𝑘</m:t>
                                  </m:r>
                                  <m:r>
                                    <a:rPr lang="en-US" sz="2000" b="0" i="1" smtClean="0">
                                      <a:latin typeface="Cambria Math" panose="02040503050406030204" pitchFamily="18" charset="0"/>
                                    </a:rPr>
                                    <m:t>−3</m:t>
                                  </m:r>
                                </m:e>
                              </m:d>
                            </m:num>
                            <m:den>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2</m:t>
                                  </m:r>
                                </m:e>
                                <m:sup>
                                  <m:r>
                                    <a:rPr lang="en-US" sz="2000" b="0" i="1" smtClean="0">
                                      <a:latin typeface="Cambria Math" panose="02040503050406030204" pitchFamily="18" charset="0"/>
                                    </a:rPr>
                                    <m:t>𝑘</m:t>
                                  </m:r>
                                </m:sup>
                              </m:sSup>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ea typeface="Cambria Math" panose="02040503050406030204" pitchFamily="18" charset="0"/>
                                </a:rPr>
                                <m:t>!</m:t>
                              </m:r>
                            </m:den>
                          </m:f>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(1+4</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2</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𝑐</m:t>
                              </m:r>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2</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+1)</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e>
                            <m:sup>
                              <m:r>
                                <a:rPr lang="en-US" sz="2000" b="0" i="1" smtClean="0">
                                  <a:latin typeface="Cambria Math" panose="02040503050406030204" pitchFamily="18" charset="0"/>
                                </a:rPr>
                                <m:t>𝑘</m:t>
                              </m:r>
                            </m:sup>
                          </m:sSup>
                        </m:e>
                      </m:nary>
                    </m:oMath>
                  </m:oMathPara>
                </a14:m>
                <a:endParaRPr lang="en-US" sz="2000" dirty="0"/>
              </a:p>
              <a:p>
                <a:pPr marL="0" indent="0" algn="ctr">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𝑘</m:t>
                          </m:r>
                          <m:r>
                            <a:rPr lang="en-US" sz="2000" i="1">
                              <a:latin typeface="Cambria Math" panose="02040503050406030204" pitchFamily="18" charset="0"/>
                            </a:rPr>
                            <m:t>=0</m:t>
                          </m:r>
                        </m:sub>
                        <m:sup>
                          <m:r>
                            <a:rPr lang="en-US" sz="2000" i="1">
                              <a:latin typeface="Cambria Math" panose="02040503050406030204" pitchFamily="18" charset="0"/>
                              <a:ea typeface="Cambria Math" panose="02040503050406030204" pitchFamily="18" charset="0"/>
                            </a:rPr>
                            <m:t>∞</m:t>
                          </m:r>
                        </m:sup>
                        <m:e>
                          <m:f>
                            <m:fPr>
                              <m:ctrlPr>
                                <a:rPr lang="en-US" sz="2000" i="1">
                                  <a:latin typeface="Cambria Math" panose="02040503050406030204" pitchFamily="18" charset="0"/>
                                </a:rPr>
                              </m:ctrlPr>
                            </m:fPr>
                            <m:num>
                              <m:d>
                                <m:dPr>
                                  <m:ctrlPr>
                                    <a:rPr lang="en-US" sz="2000" i="1">
                                      <a:latin typeface="Cambria Math" panose="02040503050406030204" pitchFamily="18" charset="0"/>
                                    </a:rPr>
                                  </m:ctrlPr>
                                </m:dPr>
                                <m:e>
                                  <m:r>
                                    <a:rPr lang="en-US" sz="2000" i="1">
                                      <a:latin typeface="Cambria Math" panose="02040503050406030204" pitchFamily="18" charset="0"/>
                                    </a:rPr>
                                    <m:t>−1</m:t>
                                  </m:r>
                                </m:e>
                              </m:d>
                              <m:d>
                                <m:dPr>
                                  <m:ctrlPr>
                                    <a:rPr lang="en-US" sz="2000" i="1">
                                      <a:latin typeface="Cambria Math" panose="02040503050406030204" pitchFamily="18" charset="0"/>
                                    </a:rPr>
                                  </m:ctrlPr>
                                </m:dPr>
                                <m:e>
                                  <m:r>
                                    <a:rPr lang="en-US" sz="2000" i="1">
                                      <a:latin typeface="Cambria Math" panose="02040503050406030204" pitchFamily="18" charset="0"/>
                                    </a:rPr>
                                    <m:t>1</m:t>
                                  </m:r>
                                </m:e>
                              </m:d>
                              <m:d>
                                <m:dPr>
                                  <m:ctrlPr>
                                    <a:rPr lang="en-US" sz="2000" i="1">
                                      <a:latin typeface="Cambria Math" panose="02040503050406030204" pitchFamily="18" charset="0"/>
                                    </a:rPr>
                                  </m:ctrlPr>
                                </m:dPr>
                                <m:e>
                                  <m:r>
                                    <a:rPr lang="en-US" sz="2000" i="1">
                                      <a:latin typeface="Cambria Math" panose="02040503050406030204" pitchFamily="18" charset="0"/>
                                    </a:rPr>
                                    <m:t>3</m:t>
                                  </m:r>
                                </m:e>
                              </m:d>
                              <m:d>
                                <m:dPr>
                                  <m:ctrlPr>
                                    <a:rPr lang="en-US" sz="2000" i="1">
                                      <a:latin typeface="Cambria Math" panose="02040503050406030204" pitchFamily="18" charset="0"/>
                                    </a:rPr>
                                  </m:ctrlPr>
                                </m:dPr>
                                <m:e>
                                  <m:r>
                                    <a:rPr lang="en-US" sz="2000" i="1">
                                      <a:latin typeface="Cambria Math" panose="02040503050406030204" pitchFamily="18" charset="0"/>
                                    </a:rPr>
                                    <m:t>5</m:t>
                                  </m:r>
                                </m:e>
                              </m:d>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2</m:t>
                                  </m:r>
                                  <m:r>
                                    <a:rPr lang="en-US" sz="2000" i="1">
                                      <a:latin typeface="Cambria Math" panose="02040503050406030204" pitchFamily="18" charset="0"/>
                                    </a:rPr>
                                    <m:t>𝑘</m:t>
                                  </m:r>
                                  <m:r>
                                    <a:rPr lang="en-US" sz="2000" i="1">
                                      <a:latin typeface="Cambria Math" panose="02040503050406030204" pitchFamily="18" charset="0"/>
                                    </a:rPr>
                                    <m:t>−3</m:t>
                                  </m:r>
                                </m:e>
                              </m:d>
                            </m:num>
                            <m:den>
                              <m:sSup>
                                <m:sSupPr>
                                  <m:ctrlPr>
                                    <a:rPr lang="en-US" sz="2000" i="1">
                                      <a:latin typeface="Cambria Math" panose="02040503050406030204" pitchFamily="18" charset="0"/>
                                    </a:rPr>
                                  </m:ctrlPr>
                                </m:sSupPr>
                                <m:e>
                                  <m:r>
                                    <a:rPr lang="en-US" sz="2000" i="1">
                                      <a:latin typeface="Cambria Math" panose="02040503050406030204" pitchFamily="18" charset="0"/>
                                    </a:rPr>
                                    <m:t>2</m:t>
                                  </m:r>
                                </m:e>
                                <m:sup>
                                  <m:r>
                                    <a:rPr lang="en-US" sz="2000" i="1">
                                      <a:latin typeface="Cambria Math" panose="02040503050406030204" pitchFamily="18" charset="0"/>
                                    </a:rPr>
                                    <m:t>𝑘</m:t>
                                  </m:r>
                                </m:sup>
                              </m:sSup>
                              <m:r>
                                <a:rPr lang="en-US" sz="2000" i="1">
                                  <a:latin typeface="Cambria Math" panose="02040503050406030204" pitchFamily="18" charset="0"/>
                                </a:rPr>
                                <m:t>∗</m:t>
                              </m:r>
                              <m:r>
                                <a:rPr lang="en-US" sz="2000" i="1">
                                  <a:latin typeface="Cambria Math" panose="02040503050406030204" pitchFamily="18" charset="0"/>
                                </a:rPr>
                                <m:t>𝑘</m:t>
                              </m:r>
                              <m:r>
                                <a:rPr lang="en-US" sz="2000" i="1">
                                  <a:latin typeface="Cambria Math" panose="02040503050406030204" pitchFamily="18" charset="0"/>
                                  <a:ea typeface="Cambria Math" panose="02040503050406030204" pitchFamily="18" charset="0"/>
                                </a:rPr>
                                <m:t>!</m:t>
                              </m:r>
                            </m:den>
                          </m:f>
                          <m:sSup>
                            <m:sSupPr>
                              <m:ctrlPr>
                                <a:rPr lang="en-US" sz="2000" i="1" smtClean="0">
                                  <a:latin typeface="Cambria Math" panose="02040503050406030204" pitchFamily="18" charset="0"/>
                                </a:rPr>
                              </m:ctrlPr>
                            </m:sSupPr>
                            <m:e>
                              <m:r>
                                <a:rPr lang="en-US" sz="2000" i="1">
                                  <a:latin typeface="Cambria Math" panose="02040503050406030204" pitchFamily="18" charset="0"/>
                                </a:rPr>
                                <m:t>(</m:t>
                              </m:r>
                              <m:r>
                                <a:rPr lang="en-US" sz="2000" b="0" i="1" smtClean="0">
                                  <a:latin typeface="Cambria Math" panose="02040503050406030204" pitchFamily="18" charset="0"/>
                                </a:rPr>
                                <m:t>−4</m:t>
                              </m:r>
                              <m:sSup>
                                <m:sSupPr>
                                  <m:ctrlPr>
                                    <a:rPr lang="en-US" sz="2000" b="0" i="1" smtClean="0">
                                      <a:latin typeface="Cambria Math" panose="02040503050406030204" pitchFamily="18" charset="0"/>
                                    </a:rPr>
                                  </m:ctrlPr>
                                </m:sSup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e>
                                <m:sup>
                                  <m:r>
                                    <a:rPr lang="en-US" sz="2000" b="0" i="1" smtClean="0">
                                      <a:latin typeface="Cambria Math" panose="02040503050406030204" pitchFamily="18" charset="0"/>
                                    </a:rPr>
                                    <m:t>2</m:t>
                                  </m:r>
                                </m:sup>
                              </m:sSup>
                              <m:r>
                                <a:rPr lang="en-US" sz="2000" b="0" i="1" smtClean="0">
                                  <a:latin typeface="Cambria Math" panose="02040503050406030204" pitchFamily="18" charset="0"/>
                                </a:rPr>
                                <m:t>+8</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𝑐</m:t>
                              </m:r>
                              <m:r>
                                <a:rPr lang="en-US" sz="2000" b="0" i="1" smtClean="0">
                                  <a:latin typeface="Cambria Math" panose="02040503050406030204" pitchFamily="18" charset="0"/>
                                </a:rPr>
                                <m:t>−4</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r>
                                <a:rPr lang="en-US" sz="2000" i="1">
                                  <a:latin typeface="Cambria Math" panose="02040503050406030204" pitchFamily="18" charset="0"/>
                                </a:rPr>
                                <m:t>)</m:t>
                              </m:r>
                            </m:e>
                            <m:sup>
                              <m:r>
                                <a:rPr lang="en-US" sz="2000" b="0" i="1" smtClean="0">
                                  <a:latin typeface="Cambria Math" panose="02040503050406030204" pitchFamily="18" charset="0"/>
                                </a:rPr>
                                <m:t>𝑘</m:t>
                              </m:r>
                            </m:sup>
                          </m:sSup>
                        </m:e>
                      </m:nary>
                    </m:oMath>
                  </m:oMathPara>
                </a14:m>
                <a:endParaRPr lang="en-US" sz="2000" dirty="0"/>
              </a:p>
            </p:txBody>
          </p:sp>
        </mc:Choice>
        <mc:Fallback xmlns="">
          <p:sp>
            <p:nvSpPr>
              <p:cNvPr id="3" name="Content Placeholder 2">
                <a:extLst>
                  <a:ext uri="{FF2B5EF4-FFF2-40B4-BE49-F238E27FC236}">
                    <a16:creationId xmlns:a16="http://schemas.microsoft.com/office/drawing/2014/main" id="{83A812C5-2920-A745-A078-575420CD870C}"/>
                  </a:ext>
                </a:extLst>
              </p:cNvPr>
              <p:cNvSpPr>
                <a:spLocks noGrp="1" noRot="1" noChangeAspect="1" noMove="1" noResize="1" noEditPoints="1" noAdjustHandles="1" noChangeArrowheads="1" noChangeShapeType="1" noTextEdit="1"/>
              </p:cNvSpPr>
              <p:nvPr>
                <p:ph idx="1"/>
              </p:nvPr>
            </p:nvSpPr>
            <p:spPr>
              <a:xfrm>
                <a:off x="581192" y="2180496"/>
                <a:ext cx="11029615" cy="4293456"/>
              </a:xfrm>
              <a:blipFill>
                <a:blip r:embed="rId2"/>
                <a:stretch>
                  <a:fillRect l="-575" b="-30088"/>
                </a:stretch>
              </a:blipFill>
            </p:spPr>
            <p:txBody>
              <a:bodyPr/>
              <a:lstStyle/>
              <a:p>
                <a:r>
                  <a:rPr lang="en-US">
                    <a:noFill/>
                  </a:rPr>
                  <a:t> </a:t>
                </a:r>
              </a:p>
            </p:txBody>
          </p:sp>
        </mc:Fallback>
      </mc:AlternateContent>
    </p:spTree>
    <p:extLst>
      <p:ext uri="{BB962C8B-B14F-4D97-AF65-F5344CB8AC3E}">
        <p14:creationId xmlns:p14="http://schemas.microsoft.com/office/powerpoint/2010/main" val="4204054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B50C5-BA19-1249-94A3-D6399D2C6A1D}"/>
              </a:ext>
            </a:extLst>
          </p:cNvPr>
          <p:cNvSpPr>
            <a:spLocks noGrp="1"/>
          </p:cNvSpPr>
          <p:nvPr>
            <p:ph type="title"/>
          </p:nvPr>
        </p:nvSpPr>
        <p:spPr/>
        <p:txBody>
          <a:bodyPr/>
          <a:lstStyle/>
          <a:p>
            <a:r>
              <a:rPr lang="en-US" cap="none" dirty="0"/>
              <a:t>Theorem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5CDE70-2854-F143-8551-9D552921CDD2}"/>
                  </a:ext>
                </a:extLst>
              </p:cNvPr>
              <p:cNvSpPr>
                <a:spLocks noGrp="1"/>
              </p:cNvSpPr>
              <p:nvPr>
                <p:ph idx="1"/>
              </p:nvPr>
            </p:nvSpPr>
            <p:spPr>
              <a:xfrm>
                <a:off x="581192" y="2180496"/>
                <a:ext cx="11029615" cy="4256880"/>
              </a:xfrm>
            </p:spPr>
            <p:txBody>
              <a:bodyPr>
                <a:normAutofit fontScale="92500" lnSpcReduction="20000"/>
              </a:bodyPr>
              <a:lstStyle/>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𝑘</m:t>
                          </m:r>
                          <m:r>
                            <a:rPr lang="en-US" sz="2000" b="0" i="1" smtClean="0">
                              <a:latin typeface="Cambria Math" panose="02040503050406030204" pitchFamily="18" charset="0"/>
                            </a:rPr>
                            <m:t>=0</m:t>
                          </m:r>
                        </m:sub>
                        <m:sup>
                          <m:r>
                            <a:rPr lang="en-US" sz="2000" b="0" i="1" smtClean="0">
                              <a:latin typeface="Cambria Math" panose="02040503050406030204" pitchFamily="18" charset="0"/>
                              <a:ea typeface="Cambria Math" panose="02040503050406030204" pitchFamily="18" charset="0"/>
                            </a:rPr>
                            <m:t>∞</m:t>
                          </m:r>
                        </m:sup>
                        <m:e>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−2</m:t>
                                      </m:r>
                                      <m:sSup>
                                        <m:sSupPr>
                                          <m:ctrlPr>
                                            <a:rPr lang="en-US" sz="2000" b="0" i="1" smtClean="0">
                                              <a:latin typeface="Cambria Math" panose="02040503050406030204" pitchFamily="18" charset="0"/>
                                            </a:rPr>
                                          </m:ctrlPr>
                                        </m:sSup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e>
                                        <m:sup>
                                          <m:r>
                                            <a:rPr lang="en-US" sz="2000" b="0" i="1" smtClean="0">
                                              <a:latin typeface="Cambria Math" panose="02040503050406030204" pitchFamily="18" charset="0"/>
                                            </a:rPr>
                                            <m:t>2</m:t>
                                          </m:r>
                                        </m:sup>
                                      </m:sSup>
                                      <m:r>
                                        <a:rPr lang="en-US" sz="2000" b="0" i="1" smtClean="0">
                                          <a:latin typeface="Cambria Math" panose="02040503050406030204" pitchFamily="18" charset="0"/>
                                        </a:rPr>
                                        <m:t>+4</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𝑐</m:t>
                                      </m:r>
                                      <m:r>
                                        <a:rPr lang="en-US" sz="2000" b="0" i="1" smtClean="0">
                                          <a:latin typeface="Cambria Math" panose="02040503050406030204" pitchFamily="18" charset="0"/>
                                        </a:rPr>
                                        <m:t>−2</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e>
                                  </m:d>
                                </m:e>
                                <m:sup>
                                  <m:r>
                                    <a:rPr lang="en-US" sz="2000" b="0" i="1" smtClean="0">
                                      <a:latin typeface="Cambria Math" panose="02040503050406030204" pitchFamily="18" charset="0"/>
                                    </a:rPr>
                                    <m:t>𝑘</m:t>
                                  </m:r>
                                </m:sup>
                              </m:s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3</m:t>
                                  </m:r>
                                </m:e>
                              </m:d>
                              <m:r>
                                <a:rPr lang="en-US" sz="2000" b="0" i="1" smtClean="0">
                                  <a:latin typeface="Cambria Math" panose="02040503050406030204" pitchFamily="18" charset="0"/>
                                </a:rPr>
                                <m:t>…(2</m:t>
                              </m:r>
                              <m:r>
                                <a:rPr lang="en-US" sz="2000" b="0" i="1" smtClean="0">
                                  <a:latin typeface="Cambria Math" panose="02040503050406030204" pitchFamily="18" charset="0"/>
                                </a:rPr>
                                <m:t>𝑘</m:t>
                              </m:r>
                              <m:r>
                                <a:rPr lang="en-US" sz="2000" b="0" i="1" smtClean="0">
                                  <a:latin typeface="Cambria Math" panose="02040503050406030204" pitchFamily="18" charset="0"/>
                                </a:rPr>
                                <m:t>−3)</m:t>
                              </m:r>
                            </m:num>
                            <m:den>
                              <m:r>
                                <a:rPr lang="en-US" sz="2000" b="0" i="1" smtClean="0">
                                  <a:latin typeface="Cambria Math" panose="02040503050406030204" pitchFamily="18" charset="0"/>
                                </a:rPr>
                                <m:t>𝑘</m:t>
                              </m:r>
                              <m:r>
                                <a:rPr lang="en-US" sz="2000" b="0" i="1" smtClean="0">
                                  <a:latin typeface="Cambria Math" panose="02040503050406030204" pitchFamily="18" charset="0"/>
                                  <a:ea typeface="Cambria Math" panose="02040503050406030204" pitchFamily="18" charset="0"/>
                                </a:rPr>
                                <m:t>!</m:t>
                              </m:r>
                            </m:den>
                          </m:f>
                        </m:e>
                      </m:nary>
                    </m:oMath>
                  </m:oMathPara>
                </a14:m>
                <a:endParaRPr lang="en-US" sz="2000" dirty="0"/>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2</m:t>
                          </m:r>
                        </m:sub>
                      </m:sSub>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𝑘</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m:t>
                          </m:r>
                          <m:r>
                            <a:rPr lang="en-US" sz="2000" i="1">
                              <a:latin typeface="Cambria Math" panose="02040503050406030204" pitchFamily="18" charset="0"/>
                            </a:rPr>
                            <m:t>2</m:t>
                          </m:r>
                          <m:sSup>
                            <m:sSupPr>
                              <m:ctrlPr>
                                <a:rPr lang="en-US" sz="2000" i="1" smtClean="0">
                                  <a:latin typeface="Cambria Math" panose="02040503050406030204" pitchFamily="18" charset="0"/>
                                </a:rPr>
                              </m:ctrlPr>
                            </m:sSup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e>
                            <m:sup>
                              <m:r>
                                <a:rPr lang="en-US" sz="2000" b="0" i="1" smtClean="0">
                                  <a:latin typeface="Cambria Math" panose="02040503050406030204" pitchFamily="18" charset="0"/>
                                </a:rPr>
                                <m:t>2</m:t>
                              </m:r>
                            </m:sup>
                          </m:sSup>
                          <m:r>
                            <a:rPr lang="en-US" sz="2000" b="0" i="1" smtClean="0">
                              <a:latin typeface="Cambria Math" panose="02040503050406030204" pitchFamily="18" charset="0"/>
                            </a:rPr>
                            <m:t>+4</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𝑐</m:t>
                          </m:r>
                          <m:r>
                            <a:rPr lang="en-US" sz="2000" b="0" i="1" smtClean="0">
                              <a:latin typeface="Cambria Math" panose="02040503050406030204" pitchFamily="18" charset="0"/>
                            </a:rPr>
                            <m:t>−2</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2</m:t>
                              </m:r>
                            </m:sub>
                          </m:sSub>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m:t>
                              </m:r>
                            </m:e>
                            <m:sup>
                              <m:r>
                                <a:rPr lang="en-US" sz="2000" b="0" i="1" smtClean="0">
                                  <a:latin typeface="Cambria Math" panose="02040503050406030204" pitchFamily="18" charset="0"/>
                                </a:rPr>
                                <m:t>𝑘</m:t>
                              </m:r>
                            </m:sup>
                          </m:sSup>
                        </m:e>
                      </m:d>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r>
                        <a:rPr lang="en-US" sz="2000" b="0" i="1" smtClean="0">
                          <a:latin typeface="Cambria Math" panose="02040503050406030204" pitchFamily="18" charset="0"/>
                        </a:rPr>
                        <m:t>𝑘</m:t>
                      </m:r>
                      <m:r>
                        <a:rPr lang="en-US" sz="2000" b="0" i="1" smtClean="0">
                          <a:latin typeface="Cambria Math" panose="02040503050406030204" pitchFamily="18" charset="0"/>
                          <a:ea typeface="Cambria Math" panose="02040503050406030204" pitchFamily="18" charset="0"/>
                        </a:rPr>
                        <m:t>!)</m:t>
                      </m:r>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𝑘</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2</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−2</m:t>
                          </m:r>
                          <m:sSup>
                            <m:sSupPr>
                              <m:ctrlPr>
                                <a:rPr lang="en-US" sz="2000" b="0" i="1" smtClean="0">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2</m:t>
                                  </m:r>
                                </m:sub>
                              </m:sSub>
                            </m:e>
                            <m:sup>
                              <m:r>
                                <a:rPr lang="en-US" sz="2000" b="0" i="1" smtClean="0">
                                  <a:latin typeface="Cambria Math" panose="02040503050406030204" pitchFamily="18" charset="0"/>
                                </a:rPr>
                                <m:t>2</m:t>
                              </m:r>
                            </m:sup>
                          </m:sSup>
                          <m:r>
                            <a:rPr lang="en-US" sz="2000" b="0" i="1" smtClean="0">
                              <a:latin typeface="Cambria Math" panose="02040503050406030204" pitchFamily="18" charset="0"/>
                            </a:rPr>
                            <m:t>+4</m:t>
                          </m:r>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1</m:t>
                              </m:r>
                            </m:sub>
                          </m:sSub>
                          <m:r>
                            <a:rPr lang="en-US" sz="2000" b="0" i="1" smtClean="0">
                              <a:latin typeface="Cambria Math" panose="02040503050406030204" pitchFamily="18" charset="0"/>
                            </a:rPr>
                            <m:t>𝑐</m:t>
                          </m:r>
                          <m:r>
                            <a:rPr lang="en-US" sz="2000" b="0" i="1" smtClean="0">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2</m:t>
                              </m:r>
                            </m:sub>
                          </m:sSub>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𝐾</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2</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𝑘</m:t>
                              </m:r>
                            </m:e>
                          </m:d>
                        </m:e>
                      </m:d>
                    </m:oMath>
                  </m:oMathPara>
                </a14:m>
                <a:endParaRPr lang="en-US" sz="2000" b="0" dirty="0"/>
              </a:p>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𝑘</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2</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2(−</m:t>
                          </m:r>
                          <m:sSup>
                            <m:sSupPr>
                              <m:ctrlPr>
                                <a:rPr lang="en-US" sz="2000" b="0" i="1" smtClean="0">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2</m:t>
                                  </m:r>
                                </m:sub>
                              </m:sSub>
                            </m:e>
                            <m:sup>
                              <m:r>
                                <a:rPr lang="en-US" sz="2000" b="0" i="1" smtClean="0">
                                  <a:latin typeface="Cambria Math" panose="02040503050406030204" pitchFamily="18" charset="0"/>
                                </a:rPr>
                                <m:t>2</m:t>
                              </m:r>
                            </m:sup>
                          </m:sSup>
                          <m:r>
                            <a:rPr lang="en-US" sz="2000" i="1">
                              <a:latin typeface="Cambria Math" panose="02040503050406030204" pitchFamily="18" charset="0"/>
                            </a:rPr>
                            <m:t>+</m:t>
                          </m:r>
                          <m:r>
                            <a:rPr lang="en-US" sz="2000" b="0" i="1" smtClean="0">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1</m:t>
                              </m:r>
                            </m:sub>
                          </m:sSub>
                          <m:r>
                            <a:rPr lang="en-US" sz="2000" b="0" i="1" smtClean="0">
                              <a:latin typeface="Cambria Math" panose="02040503050406030204" pitchFamily="18" charset="0"/>
                            </a:rPr>
                            <m:t>𝑐</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2</m:t>
                              </m:r>
                            </m:sub>
                          </m:sSub>
                          <m:r>
                            <a:rPr lang="en-US" sz="2000" b="0" i="1" smtClean="0">
                              <a:latin typeface="Cambria Math" panose="02040503050406030204" pitchFamily="18" charset="0"/>
                            </a:rPr>
                            <m:t>)</m:t>
                          </m:r>
                        </m:e>
                      </m:d>
                      <m:r>
                        <a:rPr lang="en-US" sz="2000" i="1">
                          <a:latin typeface="Cambria Math" panose="02040503050406030204" pitchFamily="18" charset="0"/>
                        </a:rPr>
                        <m:t>−</m:t>
                      </m:r>
                      <m:r>
                        <a:rPr lang="en-US" sz="2000" i="1">
                          <a:latin typeface="Cambria Math" panose="02040503050406030204" pitchFamily="18" charset="0"/>
                        </a:rPr>
                        <m:t>𝐾</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2</m:t>
                          </m:r>
                        </m:sub>
                      </m:sSub>
                      <m:d>
                        <m:dPr>
                          <m:ctrlPr>
                            <a:rPr lang="en-US" sz="2000" i="1">
                              <a:latin typeface="Cambria Math" panose="02040503050406030204" pitchFamily="18" charset="0"/>
                            </a:rPr>
                          </m:ctrlPr>
                        </m:dPr>
                        <m:e>
                          <m:r>
                            <a:rPr lang="en-US" sz="2000" i="1">
                              <a:latin typeface="Cambria Math" panose="02040503050406030204" pitchFamily="18" charset="0"/>
                            </a:rPr>
                            <m:t>𝑘</m:t>
                          </m:r>
                        </m:e>
                      </m:d>
                      <m:r>
                        <a:rPr lang="en-US" sz="2000" i="1">
                          <a:latin typeface="Cambria Math" panose="02040503050406030204" pitchFamily="18" charset="0"/>
                        </a:rPr>
                        <m:t>)</m:t>
                      </m:r>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𝑘</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2</m:t>
                          </m:r>
                        </m:sub>
                      </m:sSub>
                      <m:d>
                        <m:dPr>
                          <m:ctrlPr>
                            <a:rPr lang="en-US" sz="2000" i="1">
                              <a:latin typeface="Cambria Math" panose="02040503050406030204" pitchFamily="18" charset="0"/>
                            </a:rPr>
                          </m:ctrlPr>
                        </m:dPr>
                        <m:e>
                          <m:r>
                            <a:rPr lang="en-US" sz="2000" i="1">
                              <a:latin typeface="Cambria Math" panose="02040503050406030204" pitchFamily="18" charset="0"/>
                            </a:rPr>
                            <m:t>−</m:t>
                          </m:r>
                          <m:sSup>
                            <m:sSupPr>
                              <m:ctrlPr>
                                <a:rPr lang="en-US" sz="2000" i="1" smtClean="0">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2</m:t>
                                  </m:r>
                                </m:sub>
                              </m:sSub>
                            </m:e>
                            <m:sup>
                              <m:r>
                                <a:rPr lang="en-US" sz="2000" b="0" i="1" smtClean="0">
                                  <a:latin typeface="Cambria Math" panose="02040503050406030204" pitchFamily="18" charset="0"/>
                                </a:rPr>
                                <m:t>2</m:t>
                              </m:r>
                            </m:sup>
                          </m:sSup>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1</m:t>
                              </m:r>
                            </m:sub>
                          </m:sSub>
                          <m:r>
                            <a:rPr lang="en-US" sz="2000" i="1">
                              <a:latin typeface="Cambria Math" panose="02040503050406030204" pitchFamily="18" charset="0"/>
                            </a:rPr>
                            <m:t>𝑐</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2</m:t>
                              </m:r>
                            </m:sub>
                          </m:sSub>
                        </m:e>
                      </m:d>
                      <m:r>
                        <a:rPr lang="en-US" sz="2000" b="0" i="1" smtClean="0">
                          <a:latin typeface="Cambria Math" panose="02040503050406030204" pitchFamily="18" charset="0"/>
                        </a:rPr>
                        <m:t>+</m:t>
                      </m:r>
                      <m:r>
                        <a:rPr lang="en-US" sz="2000" b="0" i="1" smtClean="0">
                          <a:latin typeface="Cambria Math" panose="02040503050406030204" pitchFamily="18" charset="0"/>
                        </a:rPr>
                        <m:t>𝐾</m:t>
                      </m:r>
                      <m:r>
                        <a:rPr lang="en-US" sz="2000" i="1">
                          <a:latin typeface="Cambria Math" panose="02040503050406030204" pitchFamily="18" charset="0"/>
                        </a:rPr>
                        <m:t>−</m:t>
                      </m:r>
                      <m:r>
                        <a:rPr lang="en-US" sz="2000" i="1">
                          <a:latin typeface="Cambria Math" panose="02040503050406030204" pitchFamily="18" charset="0"/>
                        </a:rPr>
                        <m:t>𝐾</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2</m:t>
                          </m:r>
                        </m:sub>
                      </m:sSub>
                      <m:d>
                        <m:dPr>
                          <m:ctrlPr>
                            <a:rPr lang="en-US" sz="2000" i="1">
                              <a:latin typeface="Cambria Math" panose="02040503050406030204" pitchFamily="18" charset="0"/>
                            </a:rPr>
                          </m:ctrlPr>
                        </m:dPr>
                        <m:e>
                          <m:r>
                            <a:rPr lang="en-US" sz="2000" i="1">
                              <a:latin typeface="Cambria Math" panose="02040503050406030204" pitchFamily="18" charset="0"/>
                            </a:rPr>
                            <m:t>𝑘</m:t>
                          </m:r>
                        </m:e>
                      </m:d>
                      <m:r>
                        <a:rPr lang="en-US" sz="2000" i="1">
                          <a:latin typeface="Cambria Math" panose="02040503050406030204" pitchFamily="18" charset="0"/>
                        </a:rPr>
                        <m:t>)</m:t>
                      </m:r>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r>
                        <a:rPr lang="en-US" sz="2000" b="0" i="1" smtClean="0">
                          <a:latin typeface="Cambria Math" panose="02040503050406030204" pitchFamily="18" charset="0"/>
                        </a:rPr>
                        <m:t>𝑘</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2</m:t>
                          </m:r>
                        </m:sub>
                      </m:sSub>
                      <m:d>
                        <m:dPr>
                          <m:ctrlPr>
                            <a:rPr lang="en-US" sz="2000" i="1">
                              <a:latin typeface="Cambria Math" panose="02040503050406030204" pitchFamily="18" charset="0"/>
                            </a:rPr>
                          </m:ctrlPr>
                        </m:dPr>
                        <m:e>
                          <m:r>
                            <a:rPr lang="en-US" sz="2000" i="1">
                              <a:latin typeface="Cambria Math" panose="02040503050406030204" pitchFamily="18" charset="0"/>
                            </a:rPr>
                            <m:t>−</m:t>
                          </m:r>
                          <m:sSup>
                            <m:sSupPr>
                              <m:ctrlPr>
                                <a:rPr lang="en-US" sz="2000" i="1" smtClean="0">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2</m:t>
                                  </m:r>
                                </m:sub>
                              </m:sSub>
                            </m:e>
                            <m:sup>
                              <m:r>
                                <a:rPr lang="en-US" sz="2000" b="0" i="1" smtClean="0">
                                  <a:latin typeface="Cambria Math" panose="02040503050406030204" pitchFamily="18" charset="0"/>
                                </a:rPr>
                                <m:t>2</m:t>
                              </m:r>
                            </m:sup>
                          </m:sSup>
                          <m:r>
                            <a:rPr lang="en-US" sz="2000" i="1">
                              <a:latin typeface="Cambria Math" panose="02040503050406030204" pitchFamily="18" charset="0"/>
                            </a:rPr>
                            <m:t>+2</m:t>
                          </m:r>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1</m:t>
                              </m:r>
                            </m:sub>
                          </m:sSub>
                          <m:r>
                            <a:rPr lang="en-US" sz="2000" i="1">
                              <a:latin typeface="Cambria Math" panose="02040503050406030204" pitchFamily="18" charset="0"/>
                            </a:rPr>
                            <m:t>𝑐</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2</m:t>
                          </m:r>
                        </m:sub>
                      </m:sSub>
                      <m:d>
                        <m:dPr>
                          <m:ctrlPr>
                            <a:rPr lang="en-US" sz="2000" i="1">
                              <a:latin typeface="Cambria Math" panose="02040503050406030204" pitchFamily="18" charset="0"/>
                            </a:rPr>
                          </m:ctrlPr>
                        </m:dPr>
                        <m:e>
                          <m:r>
                            <a:rPr lang="en-US" sz="2000" i="1">
                              <a:latin typeface="Cambria Math" panose="02040503050406030204" pitchFamily="18" charset="0"/>
                            </a:rPr>
                            <m:t>𝑘</m:t>
                          </m:r>
                        </m:e>
                      </m:d>
                      <m:r>
                        <a:rPr lang="en-US" sz="2000" i="1">
                          <a:latin typeface="Cambria Math" panose="02040503050406030204" pitchFamily="18" charset="0"/>
                        </a:rPr>
                        <m:t>)</m:t>
                      </m:r>
                    </m:oMath>
                  </m:oMathPara>
                </a14:m>
                <a:endParaRPr lang="en-US" sz="2000" dirty="0"/>
              </a:p>
              <a:p>
                <a:pPr marL="0" indent="0">
                  <a:buNone/>
                </a:pPr>
                <a:r>
                  <a:rPr lang="en-US" dirty="0"/>
                  <a:t>Keep in mind that the sum of everything we are adding up must go to infinity for everything to work; with that being said, as </a:t>
                </a:r>
                <a14:m>
                  <m:oMath xmlns:m="http://schemas.openxmlformats.org/officeDocument/2006/math">
                    <m:r>
                      <a:rPr lang="en-US" b="0" i="1" smtClean="0">
                        <a:latin typeface="Cambria Math" panose="02040503050406030204" pitchFamily="18" charset="0"/>
                      </a:rPr>
                      <m:t>𝑘</m:t>
                    </m:r>
                  </m:oMath>
                </a14:m>
                <a:r>
                  <a:rPr lang="en-US" dirty="0"/>
                  <a:t> gets larger, the end result does as well. Thus, this means our sum does indeed go to infinity; meaning, our equations create trees with infinite branches.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7A5CDE70-2854-F143-8551-9D552921CDD2}"/>
                  </a:ext>
                </a:extLst>
              </p:cNvPr>
              <p:cNvSpPr>
                <a:spLocks noGrp="1" noRot="1" noChangeAspect="1" noMove="1" noResize="1" noEditPoints="1" noAdjustHandles="1" noChangeArrowheads="1" noChangeShapeType="1" noTextEdit="1"/>
              </p:cNvSpPr>
              <p:nvPr>
                <p:ph idx="1"/>
              </p:nvPr>
            </p:nvSpPr>
            <p:spPr>
              <a:xfrm>
                <a:off x="581192" y="2180496"/>
                <a:ext cx="11029615" cy="4256880"/>
              </a:xfrm>
              <a:blipFill>
                <a:blip r:embed="rId2"/>
                <a:stretch>
                  <a:fillRect l="-345" t="-22917" r="-230"/>
                </a:stretch>
              </a:blipFill>
            </p:spPr>
            <p:txBody>
              <a:bodyPr/>
              <a:lstStyle/>
              <a:p>
                <a:r>
                  <a:rPr lang="en-US">
                    <a:noFill/>
                  </a:rPr>
                  <a:t> </a:t>
                </a:r>
              </a:p>
            </p:txBody>
          </p:sp>
        </mc:Fallback>
      </mc:AlternateContent>
    </p:spTree>
    <p:extLst>
      <p:ext uri="{BB962C8B-B14F-4D97-AF65-F5344CB8AC3E}">
        <p14:creationId xmlns:p14="http://schemas.microsoft.com/office/powerpoint/2010/main" val="1120793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6A2A1-C110-4B4C-8575-12E58AE346C0}"/>
              </a:ext>
            </a:extLst>
          </p:cNvPr>
          <p:cNvSpPr>
            <a:spLocks noGrp="1"/>
          </p:cNvSpPr>
          <p:nvPr>
            <p:ph type="title"/>
          </p:nvPr>
        </p:nvSpPr>
        <p:spPr/>
        <p:txBody>
          <a:bodyPr/>
          <a:lstStyle/>
          <a:p>
            <a:r>
              <a:rPr lang="en-US" cap="none" dirty="0"/>
              <a:t>2-adic Valuations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2C0F7F-A38D-8047-A37B-926AB7EBF4D4}"/>
                  </a:ext>
                </a:extLst>
              </p:cNvPr>
              <p:cNvSpPr>
                <a:spLocks noGrp="1"/>
              </p:cNvSpPr>
              <p:nvPr>
                <p:ph idx="1"/>
              </p:nvPr>
            </p:nvSpPr>
            <p:spPr>
              <a:xfrm>
                <a:off x="581193" y="2098781"/>
                <a:ext cx="11029615" cy="4400186"/>
              </a:xfrm>
            </p:spPr>
            <p:txBody>
              <a:bodyPr numCol="2">
                <a:normAutofit/>
              </a:bodyPr>
              <a:lstStyle/>
              <a:p>
                <a:r>
                  <a:rPr lang="en-US" sz="2000" dirty="0"/>
                  <a:t>2-adic valuations is how many powers of two can be removed from a number. We will write them like this: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2</m:t>
                        </m:r>
                      </m:sub>
                    </m:sSub>
                    <m:d>
                      <m:dPr>
                        <m:ctrlPr>
                          <a:rPr lang="en-US" sz="2000" i="1">
                            <a:latin typeface="Cambria Math" panose="02040503050406030204" pitchFamily="18" charset="0"/>
                          </a:rPr>
                        </m:ctrlPr>
                      </m:dPr>
                      <m:e>
                        <m:r>
                          <a:rPr lang="en-US" sz="2000" i="1">
                            <a:latin typeface="Cambria Math" panose="02040503050406030204" pitchFamily="18" charset="0"/>
                          </a:rPr>
                          <m:t>𝑛</m:t>
                        </m:r>
                      </m:e>
                    </m:d>
                  </m:oMath>
                </a14:m>
                <a:endParaRPr lang="en-US" sz="2000" dirty="0"/>
              </a:p>
              <a:p>
                <a:pPr lvl="1"/>
                <a:r>
                  <a:rPr lang="en-US" sz="2000" dirty="0"/>
                  <a:t>Examples:</a:t>
                </a:r>
              </a:p>
              <a:p>
                <a:pPr lvl="2"/>
                <a:r>
                  <a:rPr lang="en-US" sz="2000" dirty="0"/>
                  <a:t>Find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2</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12</m:t>
                        </m:r>
                      </m:e>
                    </m:d>
                  </m:oMath>
                </a14:m>
                <a:r>
                  <a:rPr lang="en-US" sz="2000" dirty="0"/>
                  <a:t>.</a:t>
                </a:r>
              </a:p>
              <a:p>
                <a:pPr lvl="3"/>
                <a:r>
                  <a:rPr lang="en-US" sz="1800" dirty="0"/>
                  <a:t>What is </a:t>
                </a:r>
                <a14:m>
                  <m:oMath xmlns:m="http://schemas.openxmlformats.org/officeDocument/2006/math">
                    <m:r>
                      <a:rPr lang="en-US" sz="1800">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i="1">
                            <a:latin typeface="Cambria Math" panose="02040503050406030204" pitchFamily="18" charset="0"/>
                          </a:rPr>
                          <m:t>12</m:t>
                        </m:r>
                      </m:e>
                    </m:d>
                  </m:oMath>
                </a14:m>
                <a:r>
                  <a:rPr lang="en-US" sz="1800" dirty="0"/>
                  <a:t>?</a:t>
                </a:r>
              </a:p>
              <a:p>
                <a:pPr marL="1008000" lvl="3" indent="0">
                  <a:buNone/>
                </a:pPr>
                <a:r>
                  <a:rPr lang="en-US" sz="18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2</m:t>
                        </m:r>
                      </m:sub>
                    </m:sSub>
                    <m:d>
                      <m:dPr>
                        <m:ctrlPr>
                          <a:rPr lang="en-US" sz="2000" i="1">
                            <a:latin typeface="Cambria Math" panose="02040503050406030204" pitchFamily="18" charset="0"/>
                          </a:rPr>
                        </m:ctrlPr>
                      </m:dPr>
                      <m:e>
                        <m:r>
                          <a:rPr lang="en-US" sz="2000" i="1">
                            <a:latin typeface="Cambria Math" panose="02040503050406030204" pitchFamily="18" charset="0"/>
                          </a:rPr>
                          <m:t>12</m:t>
                        </m:r>
                      </m:e>
                    </m:d>
                    <m:r>
                      <a:rPr lang="en-US" sz="2000" i="1">
                        <a:latin typeface="Cambria Math" panose="02040503050406030204" pitchFamily="18" charset="0"/>
                      </a:rPr>
                      <m:t>=2</m:t>
                    </m:r>
                  </m:oMath>
                </a14:m>
                <a:endParaRPr lang="en-US" sz="2000" i="1" dirty="0">
                  <a:latin typeface="Cambria Math" panose="02040503050406030204" pitchFamily="18" charset="0"/>
                </a:endParaRPr>
              </a:p>
              <a:p>
                <a:pPr lvl="3"/>
                <a:r>
                  <a:rPr lang="en-US" sz="2000" dirty="0"/>
                  <a:t>How to find </a:t>
                </a:r>
                <a14:m>
                  <m:oMath xmlns:m="http://schemas.openxmlformats.org/officeDocument/2006/math">
                    <m:r>
                      <a:rPr lang="en-US" sz="200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2</m:t>
                        </m:r>
                      </m:sub>
                    </m:sSub>
                    <m:d>
                      <m:dPr>
                        <m:ctrlPr>
                          <a:rPr lang="en-US" sz="2000" i="1">
                            <a:latin typeface="Cambria Math" panose="02040503050406030204" pitchFamily="18" charset="0"/>
                          </a:rPr>
                        </m:ctrlPr>
                      </m:dPr>
                      <m:e>
                        <m:r>
                          <a:rPr lang="en-US" sz="2000" i="1">
                            <a:latin typeface="Cambria Math" panose="02040503050406030204" pitchFamily="18" charset="0"/>
                          </a:rPr>
                          <m:t>12</m:t>
                        </m:r>
                      </m:e>
                    </m:d>
                    <m:r>
                      <a:rPr lang="en-US" sz="2000" b="0" i="1" smtClean="0">
                        <a:latin typeface="Cambria Math" panose="02040503050406030204" pitchFamily="18" charset="0"/>
                      </a:rPr>
                      <m:t>:</m:t>
                    </m:r>
                  </m:oMath>
                </a14:m>
                <a:endParaRPr lang="en-US" sz="2000" dirty="0"/>
              </a:p>
              <a:p>
                <a:pPr marL="1008000" lvl="3" indent="0">
                  <a:buNone/>
                </a:pPr>
                <a:r>
                  <a:rPr lang="en-US" sz="2000" b="0" dirty="0"/>
                  <a:t>     </a:t>
                </a:r>
                <a14:m>
                  <m:oMath xmlns:m="http://schemas.openxmlformats.org/officeDocument/2006/math">
                    <m:r>
                      <a:rPr lang="en-US" sz="2000" b="0" i="1" smtClean="0">
                        <a:latin typeface="Cambria Math" panose="02040503050406030204" pitchFamily="18" charset="0"/>
                      </a:rPr>
                      <m:t>12=</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2</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 3</m:t>
                    </m:r>
                  </m:oMath>
                </a14:m>
                <a:endParaRPr lang="en-US" sz="2000" b="0" i="1" dirty="0">
                  <a:latin typeface="Cambria Math" panose="02040503050406030204" pitchFamily="18" charset="0"/>
                  <a:ea typeface="Cambria Math" panose="02040503050406030204" pitchFamily="18" charset="0"/>
                </a:endParaRPr>
              </a:p>
              <a:p>
                <a:pPr marL="1008000" lvl="3" indent="0">
                  <a:buNone/>
                </a:pPr>
                <a:r>
                  <a:rPr lang="en-US" sz="2000" b="0" dirty="0">
                    <a:ea typeface="Cambria Math" panose="02040503050406030204" pitchFamily="18" charset="0"/>
                  </a:rPr>
                  <a:t>We can take out two powers of two here! That is how we calculated two.</a:t>
                </a:r>
              </a:p>
              <a:p>
                <a:pPr lvl="2"/>
                <a:endParaRPr lang="en-US" sz="2200" dirty="0"/>
              </a:p>
              <a:p>
                <a:pPr marL="630000" lvl="2" indent="0">
                  <a:buNone/>
                </a:pPr>
                <a:endParaRPr lang="en-US" sz="2200" dirty="0"/>
              </a:p>
              <a:p>
                <a:pPr marL="630000" lvl="2" indent="0">
                  <a:buNone/>
                </a:pPr>
                <a:endParaRPr lang="en-US" sz="2200" dirty="0"/>
              </a:p>
              <a:p>
                <a:pPr lvl="2"/>
                <a:r>
                  <a:rPr lang="en-US" sz="2200" dirty="0"/>
                  <a:t>Find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i="1">
                            <a:latin typeface="Cambria Math" panose="02040503050406030204" pitchFamily="18" charset="0"/>
                          </a:rPr>
                          <m:t>2</m:t>
                        </m:r>
                      </m:sub>
                    </m:sSub>
                    <m:d>
                      <m:dPr>
                        <m:ctrlPr>
                          <a:rPr lang="en-US" sz="2200" i="1">
                            <a:latin typeface="Cambria Math" panose="02040503050406030204" pitchFamily="18" charset="0"/>
                          </a:rPr>
                        </m:ctrlPr>
                      </m:dPr>
                      <m:e>
                        <m:r>
                          <a:rPr lang="en-US" sz="2200" b="0" i="1" smtClean="0">
                            <a:latin typeface="Cambria Math" panose="02040503050406030204" pitchFamily="18" charset="0"/>
                          </a:rPr>
                          <m:t>17</m:t>
                        </m:r>
                      </m:e>
                    </m:d>
                  </m:oMath>
                </a14:m>
                <a:endParaRPr lang="en-US" sz="2200" dirty="0"/>
              </a:p>
              <a:p>
                <a:pPr lvl="3"/>
                <a:r>
                  <a:rPr lang="en-US" sz="2000" dirty="0"/>
                  <a:t>What is </a:t>
                </a:r>
                <a14:m>
                  <m:oMath xmlns:m="http://schemas.openxmlformats.org/officeDocument/2006/math">
                    <m:r>
                      <a:rPr lang="en-US" sz="200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2</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17</m:t>
                        </m:r>
                      </m:e>
                    </m:d>
                  </m:oMath>
                </a14:m>
                <a:r>
                  <a:rPr lang="en-US" sz="2000" dirty="0"/>
                  <a:t>?</a:t>
                </a:r>
              </a:p>
              <a:p>
                <a:pPr marL="630000" lvl="2" indent="0">
                  <a:buNone/>
                </a:pP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2</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17</m:t>
                        </m:r>
                      </m:e>
                    </m:d>
                    <m:r>
                      <a:rPr lang="en-US" sz="2000" i="1">
                        <a:latin typeface="Cambria Math" panose="02040503050406030204" pitchFamily="18" charset="0"/>
                      </a:rPr>
                      <m:t>=</m:t>
                    </m:r>
                    <m:r>
                      <a:rPr lang="en-US" sz="2000" b="0" i="1" smtClean="0">
                        <a:latin typeface="Cambria Math" panose="02040503050406030204" pitchFamily="18" charset="0"/>
                      </a:rPr>
                      <m:t>0</m:t>
                    </m:r>
                  </m:oMath>
                </a14:m>
                <a:endParaRPr lang="en-US" sz="2000" b="0" i="1" dirty="0">
                  <a:latin typeface="Cambria Math" panose="02040503050406030204" pitchFamily="18" charset="0"/>
                </a:endParaRPr>
              </a:p>
              <a:p>
                <a:pPr lvl="3"/>
                <a:r>
                  <a:rPr lang="en-US" sz="1800" dirty="0" err="1"/>
                  <a:t>How</a:t>
                </a:r>
                <a:r>
                  <a:rPr lang="en-US" sz="1800" dirty="0"/>
                  <a:t> to find </a:t>
                </a:r>
                <a14:m>
                  <m:oMath xmlns:m="http://schemas.openxmlformats.org/officeDocument/2006/math">
                    <m:r>
                      <a:rPr lang="en-US" sz="1800">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0" i="1" smtClean="0">
                            <a:latin typeface="Cambria Math" panose="02040503050406030204" pitchFamily="18" charset="0"/>
                          </a:rPr>
                          <m:t>17</m:t>
                        </m:r>
                      </m:e>
                    </m:d>
                    <m:r>
                      <a:rPr lang="en-US" sz="1800" b="0" i="1" smtClean="0">
                        <a:latin typeface="Cambria Math" panose="02040503050406030204" pitchFamily="18" charset="0"/>
                      </a:rPr>
                      <m:t>:</m:t>
                    </m:r>
                  </m:oMath>
                </a14:m>
                <a:endParaRPr lang="en-US" sz="1800" dirty="0"/>
              </a:p>
              <a:p>
                <a:pPr marL="1008000" lvl="3" indent="0">
                  <a:buNone/>
                </a:pPr>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i="1">
                            <a:latin typeface="Cambria Math" panose="02040503050406030204" pitchFamily="18" charset="0"/>
                          </a:rPr>
                          <m:t>1</m:t>
                        </m:r>
                        <m:r>
                          <a:rPr lang="en-US" sz="1800" b="0" i="1" smtClean="0">
                            <a:latin typeface="Cambria Math" panose="02040503050406030204" pitchFamily="18" charset="0"/>
                          </a:rPr>
                          <m:t>7</m:t>
                        </m:r>
                      </m:e>
                    </m:d>
                    <m:r>
                      <a:rPr lang="en-US" sz="1800" i="1">
                        <a:latin typeface="Cambria Math" panose="02040503050406030204" pitchFamily="18" charset="0"/>
                      </a:rPr>
                      <m:t>=</m:t>
                    </m:r>
                    <m:r>
                      <a:rPr lang="en-US" sz="1800" b="0" i="1" smtClean="0">
                        <a:latin typeface="Cambria Math" panose="02040503050406030204" pitchFamily="18" charset="0"/>
                      </a:rPr>
                      <m:t>1 </m:t>
                    </m:r>
                    <m:r>
                      <a:rPr lang="en-US" sz="1800" b="0" i="1" smtClean="0">
                        <a:latin typeface="Cambria Math" panose="02040503050406030204" pitchFamily="18" charset="0"/>
                        <a:ea typeface="Cambria Math" panose="02040503050406030204" pitchFamily="18" charset="0"/>
                      </a:rPr>
                      <m:t>× 17</m:t>
                    </m:r>
                  </m:oMath>
                </a14:m>
                <a:endParaRPr lang="en-US" sz="1800" dirty="0"/>
              </a:p>
              <a:p>
                <a:pPr marL="1008000" lvl="3" indent="0">
                  <a:buNone/>
                </a:pPr>
                <a:r>
                  <a:rPr lang="en-US" sz="1800" dirty="0"/>
                  <a:t>Seventeen has no twos that can be factored out. That is how we got zero.</a:t>
                </a:r>
              </a:p>
            </p:txBody>
          </p:sp>
        </mc:Choice>
        <mc:Fallback xmlns="">
          <p:sp>
            <p:nvSpPr>
              <p:cNvPr id="3" name="Content Placeholder 2">
                <a:extLst>
                  <a:ext uri="{FF2B5EF4-FFF2-40B4-BE49-F238E27FC236}">
                    <a16:creationId xmlns:a16="http://schemas.microsoft.com/office/drawing/2014/main" id="{782C0F7F-A38D-8047-A37B-926AB7EBF4D4}"/>
                  </a:ext>
                </a:extLst>
              </p:cNvPr>
              <p:cNvSpPr>
                <a:spLocks noGrp="1" noRot="1" noChangeAspect="1" noMove="1" noResize="1" noEditPoints="1" noAdjustHandles="1" noChangeArrowheads="1" noChangeShapeType="1" noTextEdit="1"/>
              </p:cNvSpPr>
              <p:nvPr>
                <p:ph idx="1"/>
              </p:nvPr>
            </p:nvSpPr>
            <p:spPr>
              <a:xfrm>
                <a:off x="581193" y="2098781"/>
                <a:ext cx="11029615" cy="4400186"/>
              </a:xfrm>
              <a:blipFill>
                <a:blip r:embed="rId2"/>
                <a:stretch>
                  <a:fillRect l="-230" t="-575" b="-1437"/>
                </a:stretch>
              </a:blipFill>
            </p:spPr>
            <p:txBody>
              <a:bodyPr/>
              <a:lstStyle/>
              <a:p>
                <a:r>
                  <a:rPr lang="en-US">
                    <a:noFill/>
                  </a:rPr>
                  <a:t> </a:t>
                </a:r>
              </a:p>
            </p:txBody>
          </p:sp>
        </mc:Fallback>
      </mc:AlternateContent>
    </p:spTree>
    <p:extLst>
      <p:ext uri="{BB962C8B-B14F-4D97-AF65-F5344CB8AC3E}">
        <p14:creationId xmlns:p14="http://schemas.microsoft.com/office/powerpoint/2010/main" val="2374646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C53AC-1404-8E41-8E36-278AACBDA053}"/>
              </a:ext>
            </a:extLst>
          </p:cNvPr>
          <p:cNvSpPr>
            <a:spLocks noGrp="1"/>
          </p:cNvSpPr>
          <p:nvPr>
            <p:ph type="title"/>
          </p:nvPr>
        </p:nvSpPr>
        <p:spPr/>
        <p:txBody>
          <a:bodyPr/>
          <a:lstStyle/>
          <a:p>
            <a:r>
              <a:rPr lang="en-US" cap="none" dirty="0"/>
              <a:t>Theorem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B736A4-80BA-C543-8C1D-799FED8A3048}"/>
                  </a:ext>
                </a:extLst>
              </p:cNvPr>
              <p:cNvSpPr>
                <a:spLocks noGrp="1"/>
              </p:cNvSpPr>
              <p:nvPr>
                <p:ph idx="1"/>
              </p:nvPr>
            </p:nvSpPr>
            <p:spPr/>
            <p:txBody>
              <a:bodyPr/>
              <a:lstStyle/>
              <a:p>
                <a:pPr marL="0" indent="0">
                  <a:buNone/>
                </a:pPr>
                <a:r>
                  <a:rPr lang="en-US" dirty="0"/>
                  <a:t>The proof presented in the last two slides mathematically explains why we see certain equations have Tree models that go on for infinity and have splitting branches.</a:t>
                </a:r>
              </a:p>
              <a:p>
                <a:r>
                  <a:rPr lang="en-US" dirty="0"/>
                  <a:t>The proof utilizes the general form of an equation known to have splitting branches because the 2-adic valuation is non-constant. From there, we showed one end of the branch would not split again, (it’s 2-adic valuation is constant) but the other branch would split again (varying 2-adic valuation).</a:t>
                </a:r>
              </a:p>
              <a:p>
                <a:r>
                  <a:rPr lang="en-US" dirty="0"/>
                  <a:t>The proof resembles a direct proof that proved all equations that fit the specified definition are infinite.  The only problem encountered with this proof was proving the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e>
                      <m:sup>
                        <m:r>
                          <a:rPr lang="en-US" i="1">
                            <a:latin typeface="Cambria Math" panose="02040503050406030204" pitchFamily="18" charset="0"/>
                          </a:rPr>
                          <m:t>2</m:t>
                        </m:r>
                      </m:sup>
                    </m:sSup>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r>
                      <a:rPr lang="en-US" i="1">
                        <a:latin typeface="Cambria Math" panose="02040503050406030204" pitchFamily="18" charset="0"/>
                      </a:rPr>
                      <m:t>𝑐</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oMath>
                </a14:m>
                <a:r>
                  <a:rPr lang="en-US" dirty="0"/>
                  <a:t> portion of the equation ((seen on the last slide) to always be even. Turns out, this portion is indeed </a:t>
                </a:r>
                <a:r>
                  <a:rPr lang="en-US"/>
                  <a:t>always even.</a:t>
                </a:r>
                <a:endParaRPr lang="en-US" dirty="0"/>
              </a:p>
            </p:txBody>
          </p:sp>
        </mc:Choice>
        <mc:Fallback xmlns="">
          <p:sp>
            <p:nvSpPr>
              <p:cNvPr id="3" name="Content Placeholder 2">
                <a:extLst>
                  <a:ext uri="{FF2B5EF4-FFF2-40B4-BE49-F238E27FC236}">
                    <a16:creationId xmlns:a16="http://schemas.microsoft.com/office/drawing/2014/main" id="{A1B736A4-80BA-C543-8C1D-799FED8A3048}"/>
                  </a:ext>
                </a:extLst>
              </p:cNvPr>
              <p:cNvSpPr>
                <a:spLocks noGrp="1" noRot="1" noChangeAspect="1" noMove="1" noResize="1" noEditPoints="1" noAdjustHandles="1" noChangeArrowheads="1" noChangeShapeType="1" noTextEdit="1"/>
              </p:cNvSpPr>
              <p:nvPr>
                <p:ph idx="1"/>
              </p:nvPr>
            </p:nvSpPr>
            <p:spPr>
              <a:blipFill>
                <a:blip r:embed="rId2"/>
                <a:stretch>
                  <a:fillRect l="-460"/>
                </a:stretch>
              </a:blipFill>
            </p:spPr>
            <p:txBody>
              <a:bodyPr/>
              <a:lstStyle/>
              <a:p>
                <a:r>
                  <a:rPr lang="en-US">
                    <a:noFill/>
                  </a:rPr>
                  <a:t> </a:t>
                </a:r>
              </a:p>
            </p:txBody>
          </p:sp>
        </mc:Fallback>
      </mc:AlternateContent>
    </p:spTree>
    <p:extLst>
      <p:ext uri="{BB962C8B-B14F-4D97-AF65-F5344CB8AC3E}">
        <p14:creationId xmlns:p14="http://schemas.microsoft.com/office/powerpoint/2010/main" val="3710877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076B4-2479-034E-A6DD-D71314E5431F}"/>
              </a:ext>
            </a:extLst>
          </p:cNvPr>
          <p:cNvSpPr>
            <a:spLocks noGrp="1"/>
          </p:cNvSpPr>
          <p:nvPr>
            <p:ph type="title"/>
          </p:nvPr>
        </p:nvSpPr>
        <p:spPr/>
        <p:txBody>
          <a:bodyPr/>
          <a:lstStyle/>
          <a:p>
            <a:r>
              <a:rPr lang="en-US" cap="none" dirty="0"/>
              <a:t>Future Work</a:t>
            </a:r>
          </a:p>
        </p:txBody>
      </p:sp>
      <p:sp>
        <p:nvSpPr>
          <p:cNvPr id="3" name="Content Placeholder 2">
            <a:extLst>
              <a:ext uri="{FF2B5EF4-FFF2-40B4-BE49-F238E27FC236}">
                <a16:creationId xmlns:a16="http://schemas.microsoft.com/office/drawing/2014/main" id="{02207779-D103-164B-9A69-B83343C3C287}"/>
              </a:ext>
            </a:extLst>
          </p:cNvPr>
          <p:cNvSpPr>
            <a:spLocks noGrp="1"/>
          </p:cNvSpPr>
          <p:nvPr>
            <p:ph idx="1"/>
          </p:nvPr>
        </p:nvSpPr>
        <p:spPr/>
        <p:txBody>
          <a:bodyPr>
            <a:normAutofit/>
          </a:bodyPr>
          <a:lstStyle/>
          <a:p>
            <a:r>
              <a:rPr lang="en-US" dirty="0"/>
              <a:t>Publishing these results as part of a broader theory of quadratic functions.</a:t>
            </a:r>
          </a:p>
          <a:p>
            <a:pPr lvl="1"/>
            <a:r>
              <a:rPr lang="en-US" dirty="0"/>
              <a:t>My advisor Dr. </a:t>
            </a:r>
            <a:r>
              <a:rPr lang="en-US" dirty="0" err="1"/>
              <a:t>Trulen</a:t>
            </a:r>
            <a:r>
              <a:rPr lang="en-US" dirty="0"/>
              <a:t> along with some colleagues and myself is formulating an essay that will be submitted to multiple academic journals for a possible publication!</a:t>
            </a:r>
          </a:p>
          <a:p>
            <a:r>
              <a:rPr lang="en-US" dirty="0"/>
              <a:t>Developing how the p-</a:t>
            </a:r>
            <a:r>
              <a:rPr lang="en-US" dirty="0" err="1"/>
              <a:t>adic</a:t>
            </a:r>
            <a:r>
              <a:rPr lang="en-US" dirty="0"/>
              <a:t> numbers play a bigger roll.</a:t>
            </a:r>
          </a:p>
          <a:p>
            <a:pPr lvl="1"/>
            <a:r>
              <a:rPr lang="en-US" dirty="0"/>
              <a:t>We have somewhat an understanding of what we are dealing with and how these numbers function, but the next question is where can these findings be directly applied?</a:t>
            </a:r>
          </a:p>
          <a:p>
            <a:r>
              <a:rPr lang="en-US" dirty="0"/>
              <a:t>The 3-adic case</a:t>
            </a:r>
          </a:p>
          <a:p>
            <a:pPr lvl="1"/>
            <a:r>
              <a:rPr lang="en-US" dirty="0"/>
              <a:t>Since we understand the 2-adic numbers, we are moving right along to the 3-adic numbers. We are seeing if patterns in the 2-adic cases can be translated over into the 3-adic world or if they are an unique case of their own. </a:t>
            </a:r>
          </a:p>
        </p:txBody>
      </p:sp>
    </p:spTree>
    <p:extLst>
      <p:ext uri="{BB962C8B-B14F-4D97-AF65-F5344CB8AC3E}">
        <p14:creationId xmlns:p14="http://schemas.microsoft.com/office/powerpoint/2010/main" val="1880467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8349-72CB-C141-BFC7-459DD517D55C}"/>
              </a:ext>
            </a:extLst>
          </p:cNvPr>
          <p:cNvSpPr>
            <a:spLocks noGrp="1"/>
          </p:cNvSpPr>
          <p:nvPr>
            <p:ph type="title"/>
          </p:nvPr>
        </p:nvSpPr>
        <p:spPr/>
        <p:txBody>
          <a:bodyPr/>
          <a:lstStyle/>
          <a:p>
            <a:r>
              <a:rPr lang="en-US" cap="none" dirty="0"/>
              <a:t>References:</a:t>
            </a:r>
          </a:p>
        </p:txBody>
      </p:sp>
      <p:sp>
        <p:nvSpPr>
          <p:cNvPr id="3" name="Content Placeholder 2">
            <a:extLst>
              <a:ext uri="{FF2B5EF4-FFF2-40B4-BE49-F238E27FC236}">
                <a16:creationId xmlns:a16="http://schemas.microsoft.com/office/drawing/2014/main" id="{6E43723D-DBD8-C243-9C1A-50068F7061E7}"/>
              </a:ext>
            </a:extLst>
          </p:cNvPr>
          <p:cNvSpPr>
            <a:spLocks noGrp="1"/>
          </p:cNvSpPr>
          <p:nvPr>
            <p:ph idx="1"/>
          </p:nvPr>
        </p:nvSpPr>
        <p:spPr/>
        <p:txBody>
          <a:bodyPr>
            <a:normAutofit/>
          </a:bodyPr>
          <a:lstStyle/>
          <a:p>
            <a:pPr marL="342900" indent="-342900">
              <a:buFont typeface="+mj-lt"/>
              <a:buAutoNum type="arabicPeriod"/>
            </a:pPr>
            <a:r>
              <a:rPr lang="en-US" sz="2000" dirty="0"/>
              <a:t>L.A. Medina et al., Periodicity in the </a:t>
            </a:r>
            <a:r>
              <a:rPr lang="en-US" sz="2000" i="1" dirty="0"/>
              <a:t>p</a:t>
            </a:r>
            <a:r>
              <a:rPr lang="en-US" sz="2000" dirty="0"/>
              <a:t>-</a:t>
            </a:r>
            <a:r>
              <a:rPr lang="en-US" sz="2000" dirty="0" err="1"/>
              <a:t>adic</a:t>
            </a:r>
            <a:r>
              <a:rPr lang="en-US" sz="2000" dirty="0"/>
              <a:t> valuation of a polynomial, J. Number Theory (2017), </a:t>
            </a:r>
            <a:r>
              <a:rPr lang="en-US" sz="2000" dirty="0">
                <a:hlinkClick r:id="rId2"/>
              </a:rPr>
              <a:t>http://dx.doi.org/10.1016/j.jnt.2017.03.006</a:t>
            </a:r>
            <a:endParaRPr lang="en-US" sz="2000" dirty="0"/>
          </a:p>
          <a:p>
            <a:pPr marL="342900" indent="-342900">
              <a:buFont typeface="+mj-lt"/>
              <a:buAutoNum type="arabicPeriod"/>
            </a:pPr>
            <a:r>
              <a:rPr lang="en-US" dirty="0"/>
              <a:t>A.N. Byrnes, J. Fink, G. Lavigne, I. </a:t>
            </a:r>
            <a:r>
              <a:rPr lang="en-US" dirty="0" err="1"/>
              <a:t>Nogues</a:t>
            </a:r>
            <a:r>
              <a:rPr lang="en-US" dirty="0"/>
              <a:t>, S. </a:t>
            </a:r>
            <a:r>
              <a:rPr lang="en-US" dirty="0" err="1"/>
              <a:t>Rajasekaran</a:t>
            </a:r>
            <a:r>
              <a:rPr lang="en-US" dirty="0"/>
              <a:t>, A. Yuan, L. </a:t>
            </a:r>
            <a:r>
              <a:rPr lang="en-US" dirty="0" err="1"/>
              <a:t>Almodovar</a:t>
            </a:r>
            <a:r>
              <a:rPr lang="en-US" dirty="0"/>
              <a:t>, X. Guan, A. </a:t>
            </a:r>
            <a:r>
              <a:rPr lang="en-US" dirty="0" err="1"/>
              <a:t>Kesarwani</a:t>
            </a:r>
            <a:r>
              <a:rPr lang="en-US" dirty="0"/>
              <a:t>, L.A. Medina, E. Rowland, AND V.H. Moll. A Closed-Form Solution Might be Given by a Tree. Valuations of quadratic Polynomials. Scientia, Series A: Math. Sciences 29 (2019) 11-28.</a:t>
            </a:r>
          </a:p>
          <a:p>
            <a:pPr marL="342900" indent="-342900">
              <a:buFont typeface="+mj-lt"/>
              <a:buAutoNum type="arabicPeriod"/>
            </a:pPr>
            <a:r>
              <a:rPr lang="en-US" sz="2000" dirty="0" err="1"/>
              <a:t>Gouvêa</a:t>
            </a:r>
            <a:r>
              <a:rPr lang="en-US" sz="2000" dirty="0"/>
              <a:t> Fernando Q. </a:t>
            </a:r>
            <a:r>
              <a:rPr lang="en-US" sz="2000" i="1" dirty="0"/>
              <a:t>P-</a:t>
            </a:r>
            <a:r>
              <a:rPr lang="en-US" sz="2000" i="1" dirty="0" err="1"/>
              <a:t>Adic</a:t>
            </a:r>
            <a:r>
              <a:rPr lang="en-US" sz="2000" i="1" dirty="0"/>
              <a:t> Numbers: An Introduction</a:t>
            </a:r>
            <a:r>
              <a:rPr lang="en-US" sz="2000" dirty="0"/>
              <a:t>. 1993.</a:t>
            </a:r>
          </a:p>
          <a:p>
            <a:pPr marL="342900" indent="-342900">
              <a:buFont typeface="+mj-lt"/>
              <a:buAutoNum type="arabicPeriod"/>
            </a:pPr>
            <a:r>
              <a:rPr lang="en-US" dirty="0"/>
              <a:t>J.L. Coolidge. The Story of the Binomial Theorem. The American Mathematical Monthly, 56(3), pp. 147-157, 1949</a:t>
            </a:r>
            <a:endParaRPr lang="en-US" sz="2000" dirty="0"/>
          </a:p>
        </p:txBody>
      </p:sp>
    </p:spTree>
    <p:extLst>
      <p:ext uri="{BB962C8B-B14F-4D97-AF65-F5344CB8AC3E}">
        <p14:creationId xmlns:p14="http://schemas.microsoft.com/office/powerpoint/2010/main" val="1431607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1D4B-806C-8B40-B4AD-03835683F857}"/>
              </a:ext>
            </a:extLst>
          </p:cNvPr>
          <p:cNvSpPr>
            <a:spLocks noGrp="1"/>
          </p:cNvSpPr>
          <p:nvPr>
            <p:ph type="title"/>
          </p:nvPr>
        </p:nvSpPr>
        <p:spPr/>
        <p:txBody>
          <a:bodyPr/>
          <a:lstStyle/>
          <a:p>
            <a:r>
              <a:rPr lang="en-US" cap="none" dirty="0"/>
              <a:t>2-adic Valuations of Quadratic Equations </a:t>
            </a:r>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C0EBB679-FEEF-444C-A713-80239336174B}"/>
                  </a:ext>
                </a:extLst>
              </p:cNvPr>
              <p:cNvGraphicFramePr>
                <a:graphicFrameLocks noGrp="1"/>
              </p:cNvGraphicFramePr>
              <p:nvPr>
                <p:ph idx="1"/>
                <p:extLst>
                  <p:ext uri="{D42A27DB-BD31-4B8C-83A1-F6EECF244321}">
                    <p14:modId xmlns:p14="http://schemas.microsoft.com/office/powerpoint/2010/main" val="1851067045"/>
                  </p:ext>
                </p:extLst>
              </p:nvPr>
            </p:nvGraphicFramePr>
            <p:xfrm>
              <a:off x="580858" y="1876425"/>
              <a:ext cx="11029950" cy="4451160"/>
            </p:xfrm>
            <a:graphic>
              <a:graphicData uri="http://schemas.openxmlformats.org/drawingml/2006/table">
                <a:tbl>
                  <a:tblPr firstRow="1" bandRow="1">
                    <a:tableStyleId>{5C22544A-7EE6-4342-B048-85BDC9FD1C3A}</a:tableStyleId>
                  </a:tblPr>
                  <a:tblGrid>
                    <a:gridCol w="3676650">
                      <a:extLst>
                        <a:ext uri="{9D8B030D-6E8A-4147-A177-3AD203B41FA5}">
                          <a16:colId xmlns:a16="http://schemas.microsoft.com/office/drawing/2014/main" val="2963496692"/>
                        </a:ext>
                      </a:extLst>
                    </a:gridCol>
                    <a:gridCol w="3676650">
                      <a:extLst>
                        <a:ext uri="{9D8B030D-6E8A-4147-A177-3AD203B41FA5}">
                          <a16:colId xmlns:a16="http://schemas.microsoft.com/office/drawing/2014/main" val="3880931677"/>
                        </a:ext>
                      </a:extLst>
                    </a:gridCol>
                    <a:gridCol w="3676650">
                      <a:extLst>
                        <a:ext uri="{9D8B030D-6E8A-4147-A177-3AD203B41FA5}">
                          <a16:colId xmlns:a16="http://schemas.microsoft.com/office/drawing/2014/main" val="3404472202"/>
                        </a:ext>
                      </a:extLst>
                    </a:gridCol>
                  </a:tblGrid>
                  <a:tr h="370840">
                    <a:tc gridSpan="3">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𝟐</m:t>
                                </m:r>
                                <m:sSup>
                                  <m:sSupPr>
                                    <m:ctrlPr>
                                      <a:rPr lang="en-US" i="1" smtClean="0">
                                        <a:latin typeface="Cambria Math" panose="02040503050406030204" pitchFamily="18" charset="0"/>
                                      </a:rPr>
                                    </m:ctrlPr>
                                  </m:sSupPr>
                                  <m:e>
                                    <m:r>
                                      <a:rPr lang="en-US" b="1" i="1" smtClean="0">
                                        <a:latin typeface="Cambria Math" panose="02040503050406030204" pitchFamily="18" charset="0"/>
                                      </a:rPr>
                                      <m:t>𝒏</m:t>
                                    </m:r>
                                  </m:e>
                                  <m:sup>
                                    <m:r>
                                      <a:rPr lang="en-US" b="1" i="1" smtClean="0">
                                        <a:latin typeface="Cambria Math" panose="02040503050406030204" pitchFamily="18" charset="0"/>
                                      </a:rPr>
                                      <m:t>𝟐</m:t>
                                    </m:r>
                                  </m:sup>
                                </m:sSup>
                                <m:r>
                                  <a:rPr lang="en-US" b="1" i="1" smtClean="0">
                                    <a:latin typeface="Cambria Math" panose="02040503050406030204" pitchFamily="18" charset="0"/>
                                  </a:rPr>
                                  <m:t>+</m:t>
                                </m:r>
                                <m:r>
                                  <a:rPr lang="en-US" b="1" i="1" smtClean="0">
                                    <a:latin typeface="Cambria Math" panose="02040503050406030204" pitchFamily="18" charset="0"/>
                                  </a:rPr>
                                  <m:t>𝟓</m:t>
                                </m:r>
                                <m:r>
                                  <a:rPr lang="en-US" b="1" i="1" smtClean="0">
                                    <a:latin typeface="Cambria Math" panose="02040503050406030204" pitchFamily="18" charset="0"/>
                                  </a:rPr>
                                  <m:t>𝒏</m:t>
                                </m:r>
                                <m:r>
                                  <a:rPr lang="en-US" b="1" i="1" smtClean="0">
                                    <a:latin typeface="Cambria Math" panose="02040503050406030204" pitchFamily="18" charset="0"/>
                                  </a:rPr>
                                  <m:t>+</m:t>
                                </m:r>
                                <m:r>
                                  <a:rPr lang="en-US" b="1" i="1" smtClean="0">
                                    <a:latin typeface="Cambria Math" panose="02040503050406030204" pitchFamily="18" charset="0"/>
                                  </a:rPr>
                                  <m:t>𝟓</m:t>
                                </m:r>
                              </m:oMath>
                            </m:oMathPara>
                          </a14:m>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83110220"/>
                      </a:ext>
                    </a:extLst>
                  </a:tr>
                  <a:tr h="370840">
                    <a:tc>
                      <a:txBody>
                        <a:bodyPr/>
                        <a:lstStyle/>
                        <a:p>
                          <a:pPr algn="ctr"/>
                          <a:r>
                            <a:rPr lang="en-US" dirty="0"/>
                            <a:t>X-Values</a:t>
                          </a:r>
                        </a:p>
                      </a:txBody>
                      <a:tcPr anchor="ctr"/>
                    </a:tc>
                    <a:tc>
                      <a:txBody>
                        <a:bodyPr/>
                        <a:lstStyle/>
                        <a:p>
                          <a:pPr algn="ctr"/>
                          <a:r>
                            <a:rPr lang="en-US" dirty="0"/>
                            <a:t>Y-Values</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0" i="1" smtClean="0">
                                        <a:latin typeface="Cambria Math" panose="02040503050406030204" pitchFamily="18" charset="0"/>
                                      </a:rPr>
                                      <m:t>𝑌</m:t>
                                    </m:r>
                                  </m:e>
                                </m:d>
                              </m:oMath>
                            </m:oMathPara>
                          </a14:m>
                          <a:endParaRPr lang="en-US" sz="1800" dirty="0"/>
                        </a:p>
                      </a:txBody>
                      <a:tcPr anchor="ctr"/>
                    </a:tc>
                    <a:extLst>
                      <a:ext uri="{0D108BD9-81ED-4DB2-BD59-A6C34878D82A}">
                        <a16:rowId xmlns:a16="http://schemas.microsoft.com/office/drawing/2014/main" val="2793965194"/>
                      </a:ext>
                    </a:extLst>
                  </a:tr>
                  <a:tr h="370840">
                    <a:tc>
                      <a:txBody>
                        <a:bodyPr/>
                        <a:lstStyle/>
                        <a:p>
                          <a:pPr algn="ctr"/>
                          <a:r>
                            <a:rPr lang="en-US" dirty="0"/>
                            <a:t>0</a:t>
                          </a:r>
                        </a:p>
                      </a:txBody>
                      <a:tcPr/>
                    </a:tc>
                    <a:tc>
                      <a:txBody>
                        <a:bodyPr/>
                        <a:lstStyle/>
                        <a:p>
                          <a:pPr algn="ctr"/>
                          <a:r>
                            <a:rPr lang="en-US" dirty="0"/>
                            <a:t>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0" i="1" smtClean="0">
                                        <a:latin typeface="Cambria Math" panose="02040503050406030204" pitchFamily="18" charset="0"/>
                                      </a:rPr>
                                      <m:t>5</m:t>
                                    </m:r>
                                  </m:e>
                                </m:d>
                                <m:r>
                                  <a:rPr lang="en-US" sz="1800" b="0" i="1" smtClean="0">
                                    <a:latin typeface="Cambria Math" panose="02040503050406030204" pitchFamily="18" charset="0"/>
                                  </a:rPr>
                                  <m:t>=0</m:t>
                                </m:r>
                              </m:oMath>
                            </m:oMathPara>
                          </a14:m>
                          <a:endParaRPr lang="en-US" sz="1800" dirty="0"/>
                        </a:p>
                      </a:txBody>
                      <a:tcPr/>
                    </a:tc>
                    <a:extLst>
                      <a:ext uri="{0D108BD9-81ED-4DB2-BD59-A6C34878D82A}">
                        <a16:rowId xmlns:a16="http://schemas.microsoft.com/office/drawing/2014/main" val="2811108188"/>
                      </a:ext>
                    </a:extLst>
                  </a:tr>
                  <a:tr h="370840">
                    <a:tc>
                      <a:txBody>
                        <a:bodyPr/>
                        <a:lstStyle/>
                        <a:p>
                          <a:pPr algn="ctr"/>
                          <a:r>
                            <a:rPr lang="en-US" dirty="0"/>
                            <a:t>1</a:t>
                          </a:r>
                        </a:p>
                      </a:txBody>
                      <a:tcPr/>
                    </a:tc>
                    <a:tc>
                      <a:txBody>
                        <a:bodyPr/>
                        <a:lstStyle/>
                        <a:p>
                          <a:pPr algn="ctr"/>
                          <a:r>
                            <a:rPr lang="en-US" dirty="0"/>
                            <a:t>12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0" i="1" smtClean="0">
                                        <a:latin typeface="Cambria Math" panose="02040503050406030204" pitchFamily="18" charset="0"/>
                                      </a:rPr>
                                      <m:t>12</m:t>
                                    </m:r>
                                  </m:e>
                                </m:d>
                                <m:r>
                                  <a:rPr lang="en-US" sz="1800" b="0" i="1" smtClean="0">
                                    <a:latin typeface="Cambria Math" panose="02040503050406030204" pitchFamily="18" charset="0"/>
                                  </a:rPr>
                                  <m:t>=2</m:t>
                                </m:r>
                              </m:oMath>
                            </m:oMathPara>
                          </a14:m>
                          <a:endParaRPr lang="en-US" sz="1800" dirty="0"/>
                        </a:p>
                      </a:txBody>
                      <a:tcPr/>
                    </a:tc>
                    <a:extLst>
                      <a:ext uri="{0D108BD9-81ED-4DB2-BD59-A6C34878D82A}">
                        <a16:rowId xmlns:a16="http://schemas.microsoft.com/office/drawing/2014/main" val="1750944495"/>
                      </a:ext>
                    </a:extLst>
                  </a:tr>
                  <a:tr h="370840">
                    <a:tc>
                      <a:txBody>
                        <a:bodyPr/>
                        <a:lstStyle/>
                        <a:p>
                          <a:pPr algn="ctr"/>
                          <a:r>
                            <a:rPr lang="en-US" dirty="0"/>
                            <a:t>2</a:t>
                          </a:r>
                        </a:p>
                      </a:txBody>
                      <a:tcPr/>
                    </a:tc>
                    <a:tc>
                      <a:txBody>
                        <a:bodyPr/>
                        <a:lstStyle/>
                        <a:p>
                          <a:pPr algn="ctr"/>
                          <a:r>
                            <a:rPr lang="en-US" dirty="0"/>
                            <a:t>23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0" i="1" smtClean="0">
                                        <a:latin typeface="Cambria Math" panose="02040503050406030204" pitchFamily="18" charset="0"/>
                                      </a:rPr>
                                      <m:t>23</m:t>
                                    </m:r>
                                  </m:e>
                                </m:d>
                                <m:r>
                                  <a:rPr lang="en-US" sz="1800" b="0" i="1" smtClean="0">
                                    <a:latin typeface="Cambria Math" panose="02040503050406030204" pitchFamily="18" charset="0"/>
                                  </a:rPr>
                                  <m:t>=0</m:t>
                                </m:r>
                              </m:oMath>
                            </m:oMathPara>
                          </a14:m>
                          <a:endParaRPr lang="en-US" sz="1800" dirty="0"/>
                        </a:p>
                      </a:txBody>
                      <a:tcPr/>
                    </a:tc>
                    <a:extLst>
                      <a:ext uri="{0D108BD9-81ED-4DB2-BD59-A6C34878D82A}">
                        <a16:rowId xmlns:a16="http://schemas.microsoft.com/office/drawing/2014/main" val="4275086503"/>
                      </a:ext>
                    </a:extLst>
                  </a:tr>
                  <a:tr h="370840">
                    <a:tc>
                      <a:txBody>
                        <a:bodyPr/>
                        <a:lstStyle/>
                        <a:p>
                          <a:pPr algn="ctr"/>
                          <a:r>
                            <a:rPr lang="en-US" dirty="0"/>
                            <a:t>3</a:t>
                          </a:r>
                        </a:p>
                      </a:txBody>
                      <a:tcPr/>
                    </a:tc>
                    <a:tc>
                      <a:txBody>
                        <a:bodyPr/>
                        <a:lstStyle/>
                        <a:p>
                          <a:pPr algn="ctr"/>
                          <a:r>
                            <a:rPr lang="en-US" dirty="0"/>
                            <a:t>38</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0" i="1" smtClean="0">
                                        <a:latin typeface="Cambria Math" panose="02040503050406030204" pitchFamily="18" charset="0"/>
                                      </a:rPr>
                                      <m:t>38</m:t>
                                    </m:r>
                                  </m:e>
                                </m:d>
                                <m:r>
                                  <a:rPr lang="en-US" sz="1800" b="0" i="1" smtClean="0">
                                    <a:latin typeface="Cambria Math" panose="02040503050406030204" pitchFamily="18" charset="0"/>
                                  </a:rPr>
                                  <m:t>=1</m:t>
                                </m:r>
                              </m:oMath>
                            </m:oMathPara>
                          </a14:m>
                          <a:endParaRPr lang="en-US" sz="1800" dirty="0"/>
                        </a:p>
                      </a:txBody>
                      <a:tcPr/>
                    </a:tc>
                    <a:extLst>
                      <a:ext uri="{0D108BD9-81ED-4DB2-BD59-A6C34878D82A}">
                        <a16:rowId xmlns:a16="http://schemas.microsoft.com/office/drawing/2014/main" val="2553366982"/>
                      </a:ext>
                    </a:extLst>
                  </a:tr>
                  <a:tr h="370840">
                    <a:tc>
                      <a:txBody>
                        <a:bodyPr/>
                        <a:lstStyle/>
                        <a:p>
                          <a:pPr algn="ctr"/>
                          <a:r>
                            <a:rPr lang="en-US" dirty="0"/>
                            <a:t>4</a:t>
                          </a:r>
                        </a:p>
                      </a:txBody>
                      <a:tcPr/>
                    </a:tc>
                    <a:tc>
                      <a:txBody>
                        <a:bodyPr/>
                        <a:lstStyle/>
                        <a:p>
                          <a:pPr algn="ctr"/>
                          <a:r>
                            <a:rPr lang="en-US" dirty="0"/>
                            <a:t>57</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0" i="1" smtClean="0">
                                        <a:latin typeface="Cambria Math" panose="02040503050406030204" pitchFamily="18" charset="0"/>
                                      </a:rPr>
                                      <m:t>57</m:t>
                                    </m:r>
                                  </m:e>
                                </m:d>
                                <m:r>
                                  <a:rPr lang="en-US" sz="1800" b="0" i="1" smtClean="0">
                                    <a:latin typeface="Cambria Math" panose="02040503050406030204" pitchFamily="18" charset="0"/>
                                  </a:rPr>
                                  <m:t>=0</m:t>
                                </m:r>
                              </m:oMath>
                            </m:oMathPara>
                          </a14:m>
                          <a:endParaRPr lang="en-US" sz="1800" dirty="0"/>
                        </a:p>
                      </a:txBody>
                      <a:tcPr/>
                    </a:tc>
                    <a:extLst>
                      <a:ext uri="{0D108BD9-81ED-4DB2-BD59-A6C34878D82A}">
                        <a16:rowId xmlns:a16="http://schemas.microsoft.com/office/drawing/2014/main" val="937507089"/>
                      </a:ext>
                    </a:extLst>
                  </a:tr>
                  <a:tr h="370840">
                    <a:tc>
                      <a:txBody>
                        <a:bodyPr/>
                        <a:lstStyle/>
                        <a:p>
                          <a:pPr algn="ctr"/>
                          <a:r>
                            <a:rPr lang="en-US" dirty="0"/>
                            <a:t>5</a:t>
                          </a:r>
                        </a:p>
                      </a:txBody>
                      <a:tcPr/>
                    </a:tc>
                    <a:tc>
                      <a:txBody>
                        <a:bodyPr/>
                        <a:lstStyle/>
                        <a:p>
                          <a:pPr algn="ctr"/>
                          <a:r>
                            <a:rPr lang="en-US" dirty="0"/>
                            <a:t>80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0" i="1" smtClean="0">
                                        <a:latin typeface="Cambria Math" panose="02040503050406030204" pitchFamily="18" charset="0"/>
                                      </a:rPr>
                                      <m:t>80</m:t>
                                    </m:r>
                                  </m:e>
                                </m:d>
                                <m:r>
                                  <a:rPr lang="en-US" sz="1800" b="0" i="1" smtClean="0">
                                    <a:latin typeface="Cambria Math" panose="02040503050406030204" pitchFamily="18" charset="0"/>
                                  </a:rPr>
                                  <m:t>=4</m:t>
                                </m:r>
                              </m:oMath>
                            </m:oMathPara>
                          </a14:m>
                          <a:endParaRPr lang="en-US" sz="1800" dirty="0"/>
                        </a:p>
                      </a:txBody>
                      <a:tcPr/>
                    </a:tc>
                    <a:extLst>
                      <a:ext uri="{0D108BD9-81ED-4DB2-BD59-A6C34878D82A}">
                        <a16:rowId xmlns:a16="http://schemas.microsoft.com/office/drawing/2014/main" val="1801753375"/>
                      </a:ext>
                    </a:extLst>
                  </a:tr>
                  <a:tr h="370840">
                    <a:tc>
                      <a:txBody>
                        <a:bodyPr/>
                        <a:lstStyle/>
                        <a:p>
                          <a:pPr algn="ctr"/>
                          <a:r>
                            <a:rPr lang="en-US" dirty="0"/>
                            <a:t>6</a:t>
                          </a:r>
                        </a:p>
                      </a:txBody>
                      <a:tcPr/>
                    </a:tc>
                    <a:tc>
                      <a:txBody>
                        <a:bodyPr/>
                        <a:lstStyle/>
                        <a:p>
                          <a:pPr algn="ctr"/>
                          <a:r>
                            <a:rPr lang="en-US" dirty="0"/>
                            <a:t>107</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0" i="1" smtClean="0">
                                        <a:latin typeface="Cambria Math" panose="02040503050406030204" pitchFamily="18" charset="0"/>
                                      </a:rPr>
                                      <m:t>107</m:t>
                                    </m:r>
                                  </m:e>
                                </m:d>
                                <m:r>
                                  <a:rPr lang="en-US" sz="1800" b="0" i="1" smtClean="0">
                                    <a:latin typeface="Cambria Math" panose="02040503050406030204" pitchFamily="18" charset="0"/>
                                  </a:rPr>
                                  <m:t>=0</m:t>
                                </m:r>
                              </m:oMath>
                            </m:oMathPara>
                          </a14:m>
                          <a:endParaRPr lang="en-US" sz="1800" dirty="0"/>
                        </a:p>
                      </a:txBody>
                      <a:tcPr/>
                    </a:tc>
                    <a:extLst>
                      <a:ext uri="{0D108BD9-81ED-4DB2-BD59-A6C34878D82A}">
                        <a16:rowId xmlns:a16="http://schemas.microsoft.com/office/drawing/2014/main" val="838057772"/>
                      </a:ext>
                    </a:extLst>
                  </a:tr>
                  <a:tr h="370840">
                    <a:tc>
                      <a:txBody>
                        <a:bodyPr/>
                        <a:lstStyle/>
                        <a:p>
                          <a:pPr algn="ctr"/>
                          <a:r>
                            <a:rPr lang="en-US" dirty="0"/>
                            <a:t>7</a:t>
                          </a:r>
                        </a:p>
                      </a:txBody>
                      <a:tcPr/>
                    </a:tc>
                    <a:tc>
                      <a:txBody>
                        <a:bodyPr/>
                        <a:lstStyle/>
                        <a:p>
                          <a:pPr algn="ctr"/>
                          <a:r>
                            <a:rPr lang="en-US" dirty="0"/>
                            <a:t>138</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0" i="1" smtClean="0">
                                        <a:latin typeface="Cambria Math" panose="02040503050406030204" pitchFamily="18" charset="0"/>
                                      </a:rPr>
                                      <m:t>138</m:t>
                                    </m:r>
                                  </m:e>
                                </m:d>
                                <m:r>
                                  <a:rPr lang="en-US" sz="1800" b="0" i="1" smtClean="0">
                                    <a:latin typeface="Cambria Math" panose="02040503050406030204" pitchFamily="18" charset="0"/>
                                  </a:rPr>
                                  <m:t>=1</m:t>
                                </m:r>
                              </m:oMath>
                            </m:oMathPara>
                          </a14:m>
                          <a:endParaRPr lang="en-US" sz="1800" dirty="0"/>
                        </a:p>
                      </a:txBody>
                      <a:tcPr/>
                    </a:tc>
                    <a:extLst>
                      <a:ext uri="{0D108BD9-81ED-4DB2-BD59-A6C34878D82A}">
                        <a16:rowId xmlns:a16="http://schemas.microsoft.com/office/drawing/2014/main" val="1927662244"/>
                      </a:ext>
                    </a:extLst>
                  </a:tr>
                  <a:tr h="370840">
                    <a:tc>
                      <a:txBody>
                        <a:bodyPr/>
                        <a:lstStyle/>
                        <a:p>
                          <a:pPr algn="ctr"/>
                          <a:r>
                            <a:rPr lang="en-US" dirty="0"/>
                            <a:t>8</a:t>
                          </a:r>
                        </a:p>
                      </a:txBody>
                      <a:tcPr/>
                    </a:tc>
                    <a:tc>
                      <a:txBody>
                        <a:bodyPr/>
                        <a:lstStyle/>
                        <a:p>
                          <a:pPr algn="ctr"/>
                          <a:r>
                            <a:rPr lang="en-US" dirty="0"/>
                            <a:t>173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0" i="1" smtClean="0">
                                        <a:latin typeface="Cambria Math" panose="02040503050406030204" pitchFamily="18" charset="0"/>
                                      </a:rPr>
                                      <m:t>173</m:t>
                                    </m:r>
                                  </m:e>
                                </m:d>
                                <m:r>
                                  <a:rPr lang="en-US" sz="1800" b="0" i="1" smtClean="0">
                                    <a:latin typeface="Cambria Math" panose="02040503050406030204" pitchFamily="18" charset="0"/>
                                  </a:rPr>
                                  <m:t>=0</m:t>
                                </m:r>
                              </m:oMath>
                            </m:oMathPara>
                          </a14:m>
                          <a:endParaRPr lang="en-US" sz="1800" dirty="0"/>
                        </a:p>
                      </a:txBody>
                      <a:tcPr/>
                    </a:tc>
                    <a:extLst>
                      <a:ext uri="{0D108BD9-81ED-4DB2-BD59-A6C34878D82A}">
                        <a16:rowId xmlns:a16="http://schemas.microsoft.com/office/drawing/2014/main" val="1982055831"/>
                      </a:ext>
                    </a:extLst>
                  </a:tr>
                  <a:tr h="370840">
                    <a:tc>
                      <a:txBody>
                        <a:bodyPr/>
                        <a:lstStyle/>
                        <a:p>
                          <a:pPr algn="ctr"/>
                          <a:r>
                            <a:rPr lang="en-US" dirty="0"/>
                            <a:t>9</a:t>
                          </a:r>
                        </a:p>
                      </a:txBody>
                      <a:tcPr/>
                    </a:tc>
                    <a:tc>
                      <a:txBody>
                        <a:bodyPr/>
                        <a:lstStyle/>
                        <a:p>
                          <a:pPr algn="ctr"/>
                          <a:r>
                            <a:rPr lang="en-US" dirty="0"/>
                            <a:t>212</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0" i="1" smtClean="0">
                                        <a:latin typeface="Cambria Math" panose="02040503050406030204" pitchFamily="18" charset="0"/>
                                      </a:rPr>
                                      <m:t>212</m:t>
                                    </m:r>
                                  </m:e>
                                </m:d>
                                <m:r>
                                  <a:rPr lang="en-US" sz="1800" b="0" i="1" smtClean="0">
                                    <a:latin typeface="Cambria Math" panose="02040503050406030204" pitchFamily="18" charset="0"/>
                                  </a:rPr>
                                  <m:t>=2</m:t>
                                </m:r>
                              </m:oMath>
                            </m:oMathPara>
                          </a14:m>
                          <a:endParaRPr lang="en-US" sz="1800" dirty="0"/>
                        </a:p>
                      </a:txBody>
                      <a:tcPr/>
                    </a:tc>
                    <a:extLst>
                      <a:ext uri="{0D108BD9-81ED-4DB2-BD59-A6C34878D82A}">
                        <a16:rowId xmlns:a16="http://schemas.microsoft.com/office/drawing/2014/main" val="4249962693"/>
                      </a:ext>
                    </a:extLst>
                  </a:tr>
                </a:tbl>
              </a:graphicData>
            </a:graphic>
          </p:graphicFrame>
        </mc:Choice>
        <mc:Fallback xmlns="">
          <p:graphicFrame>
            <p:nvGraphicFramePr>
              <p:cNvPr id="5" name="Content Placeholder 4">
                <a:extLst>
                  <a:ext uri="{FF2B5EF4-FFF2-40B4-BE49-F238E27FC236}">
                    <a16:creationId xmlns:a16="http://schemas.microsoft.com/office/drawing/2014/main" id="{C0EBB679-FEEF-444C-A713-80239336174B}"/>
                  </a:ext>
                </a:extLst>
              </p:cNvPr>
              <p:cNvGraphicFramePr>
                <a:graphicFrameLocks noGrp="1"/>
              </p:cNvGraphicFramePr>
              <p:nvPr>
                <p:ph idx="1"/>
                <p:extLst>
                  <p:ext uri="{D42A27DB-BD31-4B8C-83A1-F6EECF244321}">
                    <p14:modId xmlns:p14="http://schemas.microsoft.com/office/powerpoint/2010/main" val="1851067045"/>
                  </p:ext>
                </p:extLst>
              </p:nvPr>
            </p:nvGraphicFramePr>
            <p:xfrm>
              <a:off x="580858" y="1876425"/>
              <a:ext cx="11029950" cy="4451160"/>
            </p:xfrm>
            <a:graphic>
              <a:graphicData uri="http://schemas.openxmlformats.org/drawingml/2006/table">
                <a:tbl>
                  <a:tblPr firstRow="1" bandRow="1">
                    <a:tableStyleId>{5C22544A-7EE6-4342-B048-85BDC9FD1C3A}</a:tableStyleId>
                  </a:tblPr>
                  <a:tblGrid>
                    <a:gridCol w="3676650">
                      <a:extLst>
                        <a:ext uri="{9D8B030D-6E8A-4147-A177-3AD203B41FA5}">
                          <a16:colId xmlns:a16="http://schemas.microsoft.com/office/drawing/2014/main" val="2963496692"/>
                        </a:ext>
                      </a:extLst>
                    </a:gridCol>
                    <a:gridCol w="3676650">
                      <a:extLst>
                        <a:ext uri="{9D8B030D-6E8A-4147-A177-3AD203B41FA5}">
                          <a16:colId xmlns:a16="http://schemas.microsoft.com/office/drawing/2014/main" val="3880931677"/>
                        </a:ext>
                      </a:extLst>
                    </a:gridCol>
                    <a:gridCol w="3676650">
                      <a:extLst>
                        <a:ext uri="{9D8B030D-6E8A-4147-A177-3AD203B41FA5}">
                          <a16:colId xmlns:a16="http://schemas.microsoft.com/office/drawing/2014/main" val="3404472202"/>
                        </a:ext>
                      </a:extLst>
                    </a:gridCol>
                  </a:tblGrid>
                  <a:tr h="371920">
                    <a:tc gridSpan="3">
                      <a:txBody>
                        <a:bodyPr/>
                        <a:lstStyle/>
                        <a:p>
                          <a:endParaRPr lang="en-US"/>
                        </a:p>
                      </a:txBody>
                      <a:tcPr>
                        <a:blipFill>
                          <a:blip r:embed="rId2"/>
                          <a:stretch>
                            <a:fillRect t="-3448" r="-115" b="-1131034"/>
                          </a:stretch>
                        </a:blip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83110220"/>
                      </a:ext>
                    </a:extLst>
                  </a:tr>
                  <a:tr h="370840">
                    <a:tc>
                      <a:txBody>
                        <a:bodyPr/>
                        <a:lstStyle/>
                        <a:p>
                          <a:pPr algn="ctr"/>
                          <a:r>
                            <a:rPr lang="en-US" dirty="0"/>
                            <a:t>X-Values</a:t>
                          </a:r>
                        </a:p>
                      </a:txBody>
                      <a:tcPr anchor="ctr"/>
                    </a:tc>
                    <a:tc>
                      <a:txBody>
                        <a:bodyPr/>
                        <a:lstStyle/>
                        <a:p>
                          <a:pPr algn="ctr"/>
                          <a:r>
                            <a:rPr lang="en-US" dirty="0"/>
                            <a:t>Y-Values</a:t>
                          </a:r>
                        </a:p>
                      </a:txBody>
                      <a:tcPr anchor="ctr"/>
                    </a:tc>
                    <a:tc>
                      <a:txBody>
                        <a:bodyPr/>
                        <a:lstStyle/>
                        <a:p>
                          <a:endParaRPr lang="en-US"/>
                        </a:p>
                      </a:txBody>
                      <a:tcPr anchor="ctr">
                        <a:blipFill>
                          <a:blip r:embed="rId2"/>
                          <a:stretch>
                            <a:fillRect l="-200000" t="-100000" r="-345" b="-993333"/>
                          </a:stretch>
                        </a:blipFill>
                      </a:tcPr>
                    </a:tc>
                    <a:extLst>
                      <a:ext uri="{0D108BD9-81ED-4DB2-BD59-A6C34878D82A}">
                        <a16:rowId xmlns:a16="http://schemas.microsoft.com/office/drawing/2014/main" val="2793965194"/>
                      </a:ext>
                    </a:extLst>
                  </a:tr>
                  <a:tr h="370840">
                    <a:tc>
                      <a:txBody>
                        <a:bodyPr/>
                        <a:lstStyle/>
                        <a:p>
                          <a:pPr algn="ctr"/>
                          <a:r>
                            <a:rPr lang="en-US" dirty="0"/>
                            <a:t>0</a:t>
                          </a:r>
                        </a:p>
                      </a:txBody>
                      <a:tcPr/>
                    </a:tc>
                    <a:tc>
                      <a:txBody>
                        <a:bodyPr/>
                        <a:lstStyle/>
                        <a:p>
                          <a:pPr algn="ctr"/>
                          <a:r>
                            <a:rPr lang="en-US" dirty="0"/>
                            <a:t>5</a:t>
                          </a:r>
                        </a:p>
                      </a:txBody>
                      <a:tcPr/>
                    </a:tc>
                    <a:tc>
                      <a:txBody>
                        <a:bodyPr/>
                        <a:lstStyle/>
                        <a:p>
                          <a:endParaRPr lang="en-US"/>
                        </a:p>
                      </a:txBody>
                      <a:tcPr>
                        <a:blipFill>
                          <a:blip r:embed="rId2"/>
                          <a:stretch>
                            <a:fillRect l="-200000" t="-206897" r="-345" b="-927586"/>
                          </a:stretch>
                        </a:blipFill>
                      </a:tcPr>
                    </a:tc>
                    <a:extLst>
                      <a:ext uri="{0D108BD9-81ED-4DB2-BD59-A6C34878D82A}">
                        <a16:rowId xmlns:a16="http://schemas.microsoft.com/office/drawing/2014/main" val="2811108188"/>
                      </a:ext>
                    </a:extLst>
                  </a:tr>
                  <a:tr h="370840">
                    <a:tc>
                      <a:txBody>
                        <a:bodyPr/>
                        <a:lstStyle/>
                        <a:p>
                          <a:pPr algn="ctr"/>
                          <a:r>
                            <a:rPr lang="en-US" dirty="0"/>
                            <a:t>1</a:t>
                          </a:r>
                        </a:p>
                      </a:txBody>
                      <a:tcPr/>
                    </a:tc>
                    <a:tc>
                      <a:txBody>
                        <a:bodyPr/>
                        <a:lstStyle/>
                        <a:p>
                          <a:pPr algn="ctr"/>
                          <a:r>
                            <a:rPr lang="en-US" dirty="0"/>
                            <a:t>12</a:t>
                          </a:r>
                        </a:p>
                      </a:txBody>
                      <a:tcPr/>
                    </a:tc>
                    <a:tc>
                      <a:txBody>
                        <a:bodyPr/>
                        <a:lstStyle/>
                        <a:p>
                          <a:endParaRPr lang="en-US"/>
                        </a:p>
                      </a:txBody>
                      <a:tcPr>
                        <a:blipFill>
                          <a:blip r:embed="rId2"/>
                          <a:stretch>
                            <a:fillRect l="-200000" t="-306897" r="-345" b="-827586"/>
                          </a:stretch>
                        </a:blipFill>
                      </a:tcPr>
                    </a:tc>
                    <a:extLst>
                      <a:ext uri="{0D108BD9-81ED-4DB2-BD59-A6C34878D82A}">
                        <a16:rowId xmlns:a16="http://schemas.microsoft.com/office/drawing/2014/main" val="1750944495"/>
                      </a:ext>
                    </a:extLst>
                  </a:tr>
                  <a:tr h="370840">
                    <a:tc>
                      <a:txBody>
                        <a:bodyPr/>
                        <a:lstStyle/>
                        <a:p>
                          <a:pPr algn="ctr"/>
                          <a:r>
                            <a:rPr lang="en-US" dirty="0"/>
                            <a:t>2</a:t>
                          </a:r>
                        </a:p>
                      </a:txBody>
                      <a:tcPr/>
                    </a:tc>
                    <a:tc>
                      <a:txBody>
                        <a:bodyPr/>
                        <a:lstStyle/>
                        <a:p>
                          <a:pPr algn="ctr"/>
                          <a:r>
                            <a:rPr lang="en-US" dirty="0"/>
                            <a:t>23</a:t>
                          </a:r>
                        </a:p>
                      </a:txBody>
                      <a:tcPr/>
                    </a:tc>
                    <a:tc>
                      <a:txBody>
                        <a:bodyPr/>
                        <a:lstStyle/>
                        <a:p>
                          <a:endParaRPr lang="en-US"/>
                        </a:p>
                      </a:txBody>
                      <a:tcPr>
                        <a:blipFill>
                          <a:blip r:embed="rId2"/>
                          <a:stretch>
                            <a:fillRect l="-200000" t="-393333" r="-345" b="-700000"/>
                          </a:stretch>
                        </a:blipFill>
                      </a:tcPr>
                    </a:tc>
                    <a:extLst>
                      <a:ext uri="{0D108BD9-81ED-4DB2-BD59-A6C34878D82A}">
                        <a16:rowId xmlns:a16="http://schemas.microsoft.com/office/drawing/2014/main" val="4275086503"/>
                      </a:ext>
                    </a:extLst>
                  </a:tr>
                  <a:tr h="370840">
                    <a:tc>
                      <a:txBody>
                        <a:bodyPr/>
                        <a:lstStyle/>
                        <a:p>
                          <a:pPr algn="ctr"/>
                          <a:r>
                            <a:rPr lang="en-US" dirty="0"/>
                            <a:t>3</a:t>
                          </a:r>
                        </a:p>
                      </a:txBody>
                      <a:tcPr/>
                    </a:tc>
                    <a:tc>
                      <a:txBody>
                        <a:bodyPr/>
                        <a:lstStyle/>
                        <a:p>
                          <a:pPr algn="ctr"/>
                          <a:r>
                            <a:rPr lang="en-US" dirty="0"/>
                            <a:t>38</a:t>
                          </a:r>
                        </a:p>
                      </a:txBody>
                      <a:tcPr/>
                    </a:tc>
                    <a:tc>
                      <a:txBody>
                        <a:bodyPr/>
                        <a:lstStyle/>
                        <a:p>
                          <a:endParaRPr lang="en-US"/>
                        </a:p>
                      </a:txBody>
                      <a:tcPr>
                        <a:blipFill>
                          <a:blip r:embed="rId2"/>
                          <a:stretch>
                            <a:fillRect l="-200000" t="-510345" r="-345" b="-624138"/>
                          </a:stretch>
                        </a:blipFill>
                      </a:tcPr>
                    </a:tc>
                    <a:extLst>
                      <a:ext uri="{0D108BD9-81ED-4DB2-BD59-A6C34878D82A}">
                        <a16:rowId xmlns:a16="http://schemas.microsoft.com/office/drawing/2014/main" val="2553366982"/>
                      </a:ext>
                    </a:extLst>
                  </a:tr>
                  <a:tr h="370840">
                    <a:tc>
                      <a:txBody>
                        <a:bodyPr/>
                        <a:lstStyle/>
                        <a:p>
                          <a:pPr algn="ctr"/>
                          <a:r>
                            <a:rPr lang="en-US" dirty="0"/>
                            <a:t>4</a:t>
                          </a:r>
                        </a:p>
                      </a:txBody>
                      <a:tcPr/>
                    </a:tc>
                    <a:tc>
                      <a:txBody>
                        <a:bodyPr/>
                        <a:lstStyle/>
                        <a:p>
                          <a:pPr algn="ctr"/>
                          <a:r>
                            <a:rPr lang="en-US" dirty="0"/>
                            <a:t>57</a:t>
                          </a:r>
                        </a:p>
                      </a:txBody>
                      <a:tcPr/>
                    </a:tc>
                    <a:tc>
                      <a:txBody>
                        <a:bodyPr/>
                        <a:lstStyle/>
                        <a:p>
                          <a:endParaRPr lang="en-US"/>
                        </a:p>
                      </a:txBody>
                      <a:tcPr>
                        <a:blipFill>
                          <a:blip r:embed="rId2"/>
                          <a:stretch>
                            <a:fillRect l="-200000" t="-610345" r="-345" b="-524138"/>
                          </a:stretch>
                        </a:blipFill>
                      </a:tcPr>
                    </a:tc>
                    <a:extLst>
                      <a:ext uri="{0D108BD9-81ED-4DB2-BD59-A6C34878D82A}">
                        <a16:rowId xmlns:a16="http://schemas.microsoft.com/office/drawing/2014/main" val="937507089"/>
                      </a:ext>
                    </a:extLst>
                  </a:tr>
                  <a:tr h="370840">
                    <a:tc>
                      <a:txBody>
                        <a:bodyPr/>
                        <a:lstStyle/>
                        <a:p>
                          <a:pPr algn="ctr"/>
                          <a:r>
                            <a:rPr lang="en-US" dirty="0"/>
                            <a:t>5</a:t>
                          </a:r>
                        </a:p>
                      </a:txBody>
                      <a:tcPr/>
                    </a:tc>
                    <a:tc>
                      <a:txBody>
                        <a:bodyPr/>
                        <a:lstStyle/>
                        <a:p>
                          <a:pPr algn="ctr"/>
                          <a:r>
                            <a:rPr lang="en-US" dirty="0"/>
                            <a:t>80</a:t>
                          </a:r>
                        </a:p>
                      </a:txBody>
                      <a:tcPr/>
                    </a:tc>
                    <a:tc>
                      <a:txBody>
                        <a:bodyPr/>
                        <a:lstStyle/>
                        <a:p>
                          <a:endParaRPr lang="en-US"/>
                        </a:p>
                      </a:txBody>
                      <a:tcPr>
                        <a:blipFill>
                          <a:blip r:embed="rId2"/>
                          <a:stretch>
                            <a:fillRect l="-200000" t="-686667" r="-345" b="-406667"/>
                          </a:stretch>
                        </a:blipFill>
                      </a:tcPr>
                    </a:tc>
                    <a:extLst>
                      <a:ext uri="{0D108BD9-81ED-4DB2-BD59-A6C34878D82A}">
                        <a16:rowId xmlns:a16="http://schemas.microsoft.com/office/drawing/2014/main" val="1801753375"/>
                      </a:ext>
                    </a:extLst>
                  </a:tr>
                  <a:tr h="370840">
                    <a:tc>
                      <a:txBody>
                        <a:bodyPr/>
                        <a:lstStyle/>
                        <a:p>
                          <a:pPr algn="ctr"/>
                          <a:r>
                            <a:rPr lang="en-US" dirty="0"/>
                            <a:t>6</a:t>
                          </a:r>
                        </a:p>
                      </a:txBody>
                      <a:tcPr/>
                    </a:tc>
                    <a:tc>
                      <a:txBody>
                        <a:bodyPr/>
                        <a:lstStyle/>
                        <a:p>
                          <a:pPr algn="ctr"/>
                          <a:r>
                            <a:rPr lang="en-US" dirty="0"/>
                            <a:t>107</a:t>
                          </a:r>
                        </a:p>
                      </a:txBody>
                      <a:tcPr/>
                    </a:tc>
                    <a:tc>
                      <a:txBody>
                        <a:bodyPr/>
                        <a:lstStyle/>
                        <a:p>
                          <a:endParaRPr lang="en-US"/>
                        </a:p>
                      </a:txBody>
                      <a:tcPr>
                        <a:blipFill>
                          <a:blip r:embed="rId2"/>
                          <a:stretch>
                            <a:fillRect l="-200000" t="-813793" r="-345" b="-320690"/>
                          </a:stretch>
                        </a:blipFill>
                      </a:tcPr>
                    </a:tc>
                    <a:extLst>
                      <a:ext uri="{0D108BD9-81ED-4DB2-BD59-A6C34878D82A}">
                        <a16:rowId xmlns:a16="http://schemas.microsoft.com/office/drawing/2014/main" val="838057772"/>
                      </a:ext>
                    </a:extLst>
                  </a:tr>
                  <a:tr h="370840">
                    <a:tc>
                      <a:txBody>
                        <a:bodyPr/>
                        <a:lstStyle/>
                        <a:p>
                          <a:pPr algn="ctr"/>
                          <a:r>
                            <a:rPr lang="en-US" dirty="0"/>
                            <a:t>7</a:t>
                          </a:r>
                        </a:p>
                      </a:txBody>
                      <a:tcPr/>
                    </a:tc>
                    <a:tc>
                      <a:txBody>
                        <a:bodyPr/>
                        <a:lstStyle/>
                        <a:p>
                          <a:pPr algn="ctr"/>
                          <a:r>
                            <a:rPr lang="en-US" dirty="0"/>
                            <a:t>138</a:t>
                          </a:r>
                        </a:p>
                      </a:txBody>
                      <a:tcPr/>
                    </a:tc>
                    <a:tc>
                      <a:txBody>
                        <a:bodyPr/>
                        <a:lstStyle/>
                        <a:p>
                          <a:endParaRPr lang="en-US"/>
                        </a:p>
                      </a:txBody>
                      <a:tcPr>
                        <a:blipFill>
                          <a:blip r:embed="rId2"/>
                          <a:stretch>
                            <a:fillRect l="-200000" t="-913793" r="-345" b="-220690"/>
                          </a:stretch>
                        </a:blipFill>
                      </a:tcPr>
                    </a:tc>
                    <a:extLst>
                      <a:ext uri="{0D108BD9-81ED-4DB2-BD59-A6C34878D82A}">
                        <a16:rowId xmlns:a16="http://schemas.microsoft.com/office/drawing/2014/main" val="1927662244"/>
                      </a:ext>
                    </a:extLst>
                  </a:tr>
                  <a:tr h="370840">
                    <a:tc>
                      <a:txBody>
                        <a:bodyPr/>
                        <a:lstStyle/>
                        <a:p>
                          <a:pPr algn="ctr"/>
                          <a:r>
                            <a:rPr lang="en-US" dirty="0"/>
                            <a:t>8</a:t>
                          </a:r>
                        </a:p>
                      </a:txBody>
                      <a:tcPr/>
                    </a:tc>
                    <a:tc>
                      <a:txBody>
                        <a:bodyPr/>
                        <a:lstStyle/>
                        <a:p>
                          <a:pPr algn="ctr"/>
                          <a:r>
                            <a:rPr lang="en-US" dirty="0"/>
                            <a:t>173</a:t>
                          </a:r>
                        </a:p>
                      </a:txBody>
                      <a:tcPr/>
                    </a:tc>
                    <a:tc>
                      <a:txBody>
                        <a:bodyPr/>
                        <a:lstStyle/>
                        <a:p>
                          <a:endParaRPr lang="en-US"/>
                        </a:p>
                      </a:txBody>
                      <a:tcPr>
                        <a:blipFill>
                          <a:blip r:embed="rId2"/>
                          <a:stretch>
                            <a:fillRect l="-200000" t="-980000" r="-345" b="-113333"/>
                          </a:stretch>
                        </a:blipFill>
                      </a:tcPr>
                    </a:tc>
                    <a:extLst>
                      <a:ext uri="{0D108BD9-81ED-4DB2-BD59-A6C34878D82A}">
                        <a16:rowId xmlns:a16="http://schemas.microsoft.com/office/drawing/2014/main" val="1982055831"/>
                      </a:ext>
                    </a:extLst>
                  </a:tr>
                  <a:tr h="370840">
                    <a:tc>
                      <a:txBody>
                        <a:bodyPr/>
                        <a:lstStyle/>
                        <a:p>
                          <a:pPr algn="ctr"/>
                          <a:r>
                            <a:rPr lang="en-US" dirty="0"/>
                            <a:t>9</a:t>
                          </a:r>
                        </a:p>
                      </a:txBody>
                      <a:tcPr/>
                    </a:tc>
                    <a:tc>
                      <a:txBody>
                        <a:bodyPr/>
                        <a:lstStyle/>
                        <a:p>
                          <a:pPr algn="ctr"/>
                          <a:r>
                            <a:rPr lang="en-US" dirty="0"/>
                            <a:t>212</a:t>
                          </a:r>
                        </a:p>
                      </a:txBody>
                      <a:tcPr/>
                    </a:tc>
                    <a:tc>
                      <a:txBody>
                        <a:bodyPr/>
                        <a:lstStyle/>
                        <a:p>
                          <a:endParaRPr lang="en-US"/>
                        </a:p>
                      </a:txBody>
                      <a:tcPr>
                        <a:blipFill>
                          <a:blip r:embed="rId2"/>
                          <a:stretch>
                            <a:fillRect l="-200000" t="-1117241" r="-345" b="-17241"/>
                          </a:stretch>
                        </a:blipFill>
                      </a:tcPr>
                    </a:tc>
                    <a:extLst>
                      <a:ext uri="{0D108BD9-81ED-4DB2-BD59-A6C34878D82A}">
                        <a16:rowId xmlns:a16="http://schemas.microsoft.com/office/drawing/2014/main" val="4249962693"/>
                      </a:ext>
                    </a:extLst>
                  </a:tr>
                </a:tbl>
              </a:graphicData>
            </a:graphic>
          </p:graphicFrame>
        </mc:Fallback>
      </mc:AlternateContent>
    </p:spTree>
    <p:extLst>
      <p:ext uri="{BB962C8B-B14F-4D97-AF65-F5344CB8AC3E}">
        <p14:creationId xmlns:p14="http://schemas.microsoft.com/office/powerpoint/2010/main" val="567229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81C7E-4AA8-7D43-903A-85AE188DC99B}"/>
              </a:ext>
            </a:extLst>
          </p:cNvPr>
          <p:cNvSpPr>
            <a:spLocks noGrp="1"/>
          </p:cNvSpPr>
          <p:nvPr>
            <p:ph type="title"/>
          </p:nvPr>
        </p:nvSpPr>
        <p:spPr/>
        <p:txBody>
          <a:bodyPr/>
          <a:lstStyle/>
          <a:p>
            <a:r>
              <a:rPr lang="en-US" cap="none" dirty="0"/>
              <a:t>2-adic Valuations of Quadratic Equations</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860BAD57-22EF-5D49-836B-10C7F74E05F1}"/>
                  </a:ext>
                </a:extLst>
              </p:cNvPr>
              <p:cNvGraphicFramePr>
                <a:graphicFrameLocks noGrp="1"/>
              </p:cNvGraphicFramePr>
              <p:nvPr>
                <p:ph idx="1"/>
                <p:extLst>
                  <p:ext uri="{D42A27DB-BD31-4B8C-83A1-F6EECF244321}">
                    <p14:modId xmlns:p14="http://schemas.microsoft.com/office/powerpoint/2010/main" val="2429293605"/>
                  </p:ext>
                </p:extLst>
              </p:nvPr>
            </p:nvGraphicFramePr>
            <p:xfrm>
              <a:off x="580858" y="1876425"/>
              <a:ext cx="11029950" cy="4451160"/>
            </p:xfrm>
            <a:graphic>
              <a:graphicData uri="http://schemas.openxmlformats.org/drawingml/2006/table">
                <a:tbl>
                  <a:tblPr firstRow="1" bandRow="1">
                    <a:tableStyleId>{5C22544A-7EE6-4342-B048-85BDC9FD1C3A}</a:tableStyleId>
                  </a:tblPr>
                  <a:tblGrid>
                    <a:gridCol w="3676650">
                      <a:extLst>
                        <a:ext uri="{9D8B030D-6E8A-4147-A177-3AD203B41FA5}">
                          <a16:colId xmlns:a16="http://schemas.microsoft.com/office/drawing/2014/main" val="2560700693"/>
                        </a:ext>
                      </a:extLst>
                    </a:gridCol>
                    <a:gridCol w="3676650">
                      <a:extLst>
                        <a:ext uri="{9D8B030D-6E8A-4147-A177-3AD203B41FA5}">
                          <a16:colId xmlns:a16="http://schemas.microsoft.com/office/drawing/2014/main" val="476179678"/>
                        </a:ext>
                      </a:extLst>
                    </a:gridCol>
                    <a:gridCol w="3676650">
                      <a:extLst>
                        <a:ext uri="{9D8B030D-6E8A-4147-A177-3AD203B41FA5}">
                          <a16:colId xmlns:a16="http://schemas.microsoft.com/office/drawing/2014/main" val="2586144553"/>
                        </a:ext>
                      </a:extLst>
                    </a:gridCol>
                  </a:tblGrid>
                  <a:tr h="370840">
                    <a:tc gridSpan="3">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𝟐</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𝒏</m:t>
                                    </m:r>
                                  </m:e>
                                  <m:sup>
                                    <m:r>
                                      <a:rPr lang="en-US" b="1" i="1" smtClean="0">
                                        <a:latin typeface="Cambria Math" panose="02040503050406030204" pitchFamily="18" charset="0"/>
                                      </a:rPr>
                                      <m:t>𝟐</m:t>
                                    </m:r>
                                  </m:sup>
                                </m:sSup>
                                <m:r>
                                  <a:rPr lang="en-US" b="1" i="1" smtClean="0">
                                    <a:latin typeface="Cambria Math" panose="02040503050406030204" pitchFamily="18" charset="0"/>
                                  </a:rPr>
                                  <m:t>+</m:t>
                                </m:r>
                                <m:r>
                                  <a:rPr lang="en-US" b="1" i="1" smtClean="0">
                                    <a:latin typeface="Cambria Math" panose="02040503050406030204" pitchFamily="18" charset="0"/>
                                  </a:rPr>
                                  <m:t>𝟑</m:t>
                                </m:r>
                                <m:r>
                                  <a:rPr lang="en-US" b="1" i="1" smtClean="0">
                                    <a:latin typeface="Cambria Math" panose="02040503050406030204" pitchFamily="18" charset="0"/>
                                  </a:rPr>
                                  <m:t>𝒏</m:t>
                                </m:r>
                                <m:r>
                                  <a:rPr lang="en-US" b="1" i="1" smtClean="0">
                                    <a:latin typeface="Cambria Math" panose="02040503050406030204" pitchFamily="18" charset="0"/>
                                  </a:rPr>
                                  <m:t>+</m:t>
                                </m:r>
                                <m:r>
                                  <a:rPr lang="en-US" b="1" i="1" smtClean="0">
                                    <a:latin typeface="Cambria Math" panose="02040503050406030204" pitchFamily="18" charset="0"/>
                                  </a:rPr>
                                  <m:t>𝟏</m:t>
                                </m:r>
                              </m:oMath>
                            </m:oMathPara>
                          </a14:m>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51804648"/>
                      </a:ext>
                    </a:extLst>
                  </a:tr>
                  <a:tr h="370840">
                    <a:tc>
                      <a:txBody>
                        <a:bodyPr/>
                        <a:lstStyle/>
                        <a:p>
                          <a:pPr algn="ctr"/>
                          <a:r>
                            <a:rPr lang="en-US" dirty="0"/>
                            <a:t>X-Values</a:t>
                          </a:r>
                        </a:p>
                      </a:txBody>
                      <a:tcPr/>
                    </a:tc>
                    <a:tc>
                      <a:txBody>
                        <a:bodyPr/>
                        <a:lstStyle/>
                        <a:p>
                          <a:pPr algn="ctr"/>
                          <a:r>
                            <a:rPr lang="en-US" dirty="0"/>
                            <a:t>Y-Values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0" i="1" smtClean="0">
                                        <a:latin typeface="Cambria Math" panose="02040503050406030204" pitchFamily="18" charset="0"/>
                                      </a:rPr>
                                      <m:t>𝑌</m:t>
                                    </m:r>
                                  </m:e>
                                </m:d>
                              </m:oMath>
                            </m:oMathPara>
                          </a14:m>
                          <a:endParaRPr lang="en-US" sz="1800" dirty="0"/>
                        </a:p>
                      </a:txBody>
                      <a:tcPr/>
                    </a:tc>
                    <a:extLst>
                      <a:ext uri="{0D108BD9-81ED-4DB2-BD59-A6C34878D82A}">
                        <a16:rowId xmlns:a16="http://schemas.microsoft.com/office/drawing/2014/main" val="436174367"/>
                      </a:ext>
                    </a:extLst>
                  </a:tr>
                  <a:tr h="370840">
                    <a:tc>
                      <a:txBody>
                        <a:bodyPr/>
                        <a:lstStyle/>
                        <a:p>
                          <a:pPr algn="ctr"/>
                          <a:r>
                            <a:rPr lang="en-US" dirty="0"/>
                            <a:t>0</a:t>
                          </a:r>
                        </a:p>
                      </a:txBody>
                      <a:tcPr/>
                    </a:tc>
                    <a:tc>
                      <a:txBody>
                        <a:bodyPr/>
                        <a:lstStyle/>
                        <a:p>
                          <a:pPr algn="ctr"/>
                          <a:r>
                            <a:rPr lang="en-US" dirty="0"/>
                            <a:t>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0" i="1" smtClean="0">
                                        <a:latin typeface="Cambria Math" panose="02040503050406030204" pitchFamily="18" charset="0"/>
                                      </a:rPr>
                                      <m:t>1</m:t>
                                    </m:r>
                                  </m:e>
                                </m:d>
                                <m:r>
                                  <a:rPr lang="en-US" sz="1800" b="0" i="1" smtClean="0">
                                    <a:latin typeface="Cambria Math" panose="02040503050406030204" pitchFamily="18" charset="0"/>
                                  </a:rPr>
                                  <m:t>=0</m:t>
                                </m:r>
                              </m:oMath>
                            </m:oMathPara>
                          </a14:m>
                          <a:endParaRPr lang="en-US" sz="1800" dirty="0"/>
                        </a:p>
                      </a:txBody>
                      <a:tcPr/>
                    </a:tc>
                    <a:extLst>
                      <a:ext uri="{0D108BD9-81ED-4DB2-BD59-A6C34878D82A}">
                        <a16:rowId xmlns:a16="http://schemas.microsoft.com/office/drawing/2014/main" val="1013060179"/>
                      </a:ext>
                    </a:extLst>
                  </a:tr>
                  <a:tr h="370840">
                    <a:tc>
                      <a:txBody>
                        <a:bodyPr/>
                        <a:lstStyle/>
                        <a:p>
                          <a:pPr algn="ctr"/>
                          <a:r>
                            <a:rPr lang="en-US" dirty="0"/>
                            <a:t>1</a:t>
                          </a:r>
                        </a:p>
                      </a:txBody>
                      <a:tcPr/>
                    </a:tc>
                    <a:tc>
                      <a:txBody>
                        <a:bodyPr/>
                        <a:lstStyle/>
                        <a:p>
                          <a:pPr algn="ctr"/>
                          <a:r>
                            <a:rPr lang="en-US" dirty="0"/>
                            <a:t>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0" i="1" smtClean="0">
                                        <a:latin typeface="Cambria Math" panose="02040503050406030204" pitchFamily="18" charset="0"/>
                                      </a:rPr>
                                      <m:t>6</m:t>
                                    </m:r>
                                  </m:e>
                                </m:d>
                                <m:r>
                                  <a:rPr lang="en-US" sz="1800" b="0" i="1" smtClean="0">
                                    <a:latin typeface="Cambria Math" panose="02040503050406030204" pitchFamily="18" charset="0"/>
                                  </a:rPr>
                                  <m:t>=1</m:t>
                                </m:r>
                              </m:oMath>
                            </m:oMathPara>
                          </a14:m>
                          <a:endParaRPr lang="en-US" sz="1800" dirty="0"/>
                        </a:p>
                      </a:txBody>
                      <a:tcPr/>
                    </a:tc>
                    <a:extLst>
                      <a:ext uri="{0D108BD9-81ED-4DB2-BD59-A6C34878D82A}">
                        <a16:rowId xmlns:a16="http://schemas.microsoft.com/office/drawing/2014/main" val="2749244394"/>
                      </a:ext>
                    </a:extLst>
                  </a:tr>
                  <a:tr h="370840">
                    <a:tc>
                      <a:txBody>
                        <a:bodyPr/>
                        <a:lstStyle/>
                        <a:p>
                          <a:pPr algn="ctr"/>
                          <a:r>
                            <a:rPr lang="en-US" dirty="0"/>
                            <a:t>2</a:t>
                          </a:r>
                        </a:p>
                      </a:txBody>
                      <a:tcPr/>
                    </a:tc>
                    <a:tc>
                      <a:txBody>
                        <a:bodyPr/>
                        <a:lstStyle/>
                        <a:p>
                          <a:pPr algn="ctr"/>
                          <a:r>
                            <a:rPr lang="en-US" dirty="0"/>
                            <a:t>15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0" i="1" smtClean="0">
                                        <a:latin typeface="Cambria Math" panose="02040503050406030204" pitchFamily="18" charset="0"/>
                                      </a:rPr>
                                      <m:t>15</m:t>
                                    </m:r>
                                  </m:e>
                                </m:d>
                                <m:r>
                                  <a:rPr lang="en-US" sz="1800" b="0" i="1" smtClean="0">
                                    <a:latin typeface="Cambria Math" panose="02040503050406030204" pitchFamily="18" charset="0"/>
                                  </a:rPr>
                                  <m:t>=0</m:t>
                                </m:r>
                              </m:oMath>
                            </m:oMathPara>
                          </a14:m>
                          <a:endParaRPr lang="en-US" sz="1800" dirty="0"/>
                        </a:p>
                      </a:txBody>
                      <a:tcPr/>
                    </a:tc>
                    <a:extLst>
                      <a:ext uri="{0D108BD9-81ED-4DB2-BD59-A6C34878D82A}">
                        <a16:rowId xmlns:a16="http://schemas.microsoft.com/office/drawing/2014/main" val="1533882560"/>
                      </a:ext>
                    </a:extLst>
                  </a:tr>
                  <a:tr h="370840">
                    <a:tc>
                      <a:txBody>
                        <a:bodyPr/>
                        <a:lstStyle/>
                        <a:p>
                          <a:pPr algn="ctr"/>
                          <a:r>
                            <a:rPr lang="en-US" dirty="0"/>
                            <a:t>3</a:t>
                          </a:r>
                        </a:p>
                      </a:txBody>
                      <a:tcPr/>
                    </a:tc>
                    <a:tc>
                      <a:txBody>
                        <a:bodyPr/>
                        <a:lstStyle/>
                        <a:p>
                          <a:pPr algn="ctr"/>
                          <a:r>
                            <a:rPr lang="en-US" dirty="0"/>
                            <a:t>28</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0" i="1" smtClean="0">
                                        <a:latin typeface="Cambria Math" panose="02040503050406030204" pitchFamily="18" charset="0"/>
                                      </a:rPr>
                                      <m:t>28</m:t>
                                    </m:r>
                                  </m:e>
                                </m:d>
                                <m:r>
                                  <a:rPr lang="en-US" sz="1800" b="0" i="1" smtClean="0">
                                    <a:latin typeface="Cambria Math" panose="02040503050406030204" pitchFamily="18" charset="0"/>
                                  </a:rPr>
                                  <m:t>=2</m:t>
                                </m:r>
                              </m:oMath>
                            </m:oMathPara>
                          </a14:m>
                          <a:endParaRPr lang="en-US" sz="1800" dirty="0"/>
                        </a:p>
                      </a:txBody>
                      <a:tcPr/>
                    </a:tc>
                    <a:extLst>
                      <a:ext uri="{0D108BD9-81ED-4DB2-BD59-A6C34878D82A}">
                        <a16:rowId xmlns:a16="http://schemas.microsoft.com/office/drawing/2014/main" val="95697778"/>
                      </a:ext>
                    </a:extLst>
                  </a:tr>
                  <a:tr h="370840">
                    <a:tc>
                      <a:txBody>
                        <a:bodyPr/>
                        <a:lstStyle/>
                        <a:p>
                          <a:pPr algn="ctr"/>
                          <a:r>
                            <a:rPr lang="en-US" dirty="0"/>
                            <a:t>4</a:t>
                          </a:r>
                        </a:p>
                      </a:txBody>
                      <a:tcPr/>
                    </a:tc>
                    <a:tc>
                      <a:txBody>
                        <a:bodyPr/>
                        <a:lstStyle/>
                        <a:p>
                          <a:pPr algn="ctr"/>
                          <a:r>
                            <a:rPr lang="en-US" dirty="0"/>
                            <a:t>45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0" i="1" smtClean="0">
                                        <a:latin typeface="Cambria Math" panose="02040503050406030204" pitchFamily="18" charset="0"/>
                                      </a:rPr>
                                      <m:t>45</m:t>
                                    </m:r>
                                  </m:e>
                                </m:d>
                                <m:r>
                                  <a:rPr lang="en-US" sz="1800" b="0" i="1" smtClean="0">
                                    <a:latin typeface="Cambria Math" panose="02040503050406030204" pitchFamily="18" charset="0"/>
                                  </a:rPr>
                                  <m:t>=0</m:t>
                                </m:r>
                              </m:oMath>
                            </m:oMathPara>
                          </a14:m>
                          <a:endParaRPr lang="en-US" sz="1800" dirty="0"/>
                        </a:p>
                      </a:txBody>
                      <a:tcPr/>
                    </a:tc>
                    <a:extLst>
                      <a:ext uri="{0D108BD9-81ED-4DB2-BD59-A6C34878D82A}">
                        <a16:rowId xmlns:a16="http://schemas.microsoft.com/office/drawing/2014/main" val="3417974135"/>
                      </a:ext>
                    </a:extLst>
                  </a:tr>
                  <a:tr h="370840">
                    <a:tc>
                      <a:txBody>
                        <a:bodyPr/>
                        <a:lstStyle/>
                        <a:p>
                          <a:pPr algn="ctr"/>
                          <a:r>
                            <a:rPr lang="en-US" dirty="0"/>
                            <a:t>5</a:t>
                          </a:r>
                        </a:p>
                      </a:txBody>
                      <a:tcPr/>
                    </a:tc>
                    <a:tc>
                      <a:txBody>
                        <a:bodyPr/>
                        <a:lstStyle/>
                        <a:p>
                          <a:pPr algn="ctr"/>
                          <a:r>
                            <a:rPr lang="en-US" dirty="0"/>
                            <a:t>66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0" i="1" smtClean="0">
                                        <a:latin typeface="Cambria Math" panose="02040503050406030204" pitchFamily="18" charset="0"/>
                                      </a:rPr>
                                      <m:t>66</m:t>
                                    </m:r>
                                  </m:e>
                                </m:d>
                                <m:r>
                                  <a:rPr lang="en-US" sz="1800" b="0" i="1" smtClean="0">
                                    <a:latin typeface="Cambria Math" panose="02040503050406030204" pitchFamily="18" charset="0"/>
                                  </a:rPr>
                                  <m:t>=1</m:t>
                                </m:r>
                              </m:oMath>
                            </m:oMathPara>
                          </a14:m>
                          <a:endParaRPr lang="en-US" sz="1800" dirty="0"/>
                        </a:p>
                      </a:txBody>
                      <a:tcPr/>
                    </a:tc>
                    <a:extLst>
                      <a:ext uri="{0D108BD9-81ED-4DB2-BD59-A6C34878D82A}">
                        <a16:rowId xmlns:a16="http://schemas.microsoft.com/office/drawing/2014/main" val="2261373865"/>
                      </a:ext>
                    </a:extLst>
                  </a:tr>
                  <a:tr h="370840">
                    <a:tc>
                      <a:txBody>
                        <a:bodyPr/>
                        <a:lstStyle/>
                        <a:p>
                          <a:pPr algn="ctr"/>
                          <a:r>
                            <a:rPr lang="en-US" dirty="0"/>
                            <a:t>6</a:t>
                          </a:r>
                        </a:p>
                      </a:txBody>
                      <a:tcPr/>
                    </a:tc>
                    <a:tc>
                      <a:txBody>
                        <a:bodyPr/>
                        <a:lstStyle/>
                        <a:p>
                          <a:pPr algn="ctr"/>
                          <a:r>
                            <a:rPr lang="en-US" dirty="0"/>
                            <a:t>91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0" i="1" smtClean="0">
                                        <a:latin typeface="Cambria Math" panose="02040503050406030204" pitchFamily="18" charset="0"/>
                                      </a:rPr>
                                      <m:t>91</m:t>
                                    </m:r>
                                  </m:e>
                                </m:d>
                                <m:r>
                                  <a:rPr lang="en-US" sz="1800" b="0" i="1" smtClean="0">
                                    <a:latin typeface="Cambria Math" panose="02040503050406030204" pitchFamily="18" charset="0"/>
                                  </a:rPr>
                                  <m:t>=0</m:t>
                                </m:r>
                              </m:oMath>
                            </m:oMathPara>
                          </a14:m>
                          <a:endParaRPr lang="en-US" sz="1800" dirty="0"/>
                        </a:p>
                      </a:txBody>
                      <a:tcPr/>
                    </a:tc>
                    <a:extLst>
                      <a:ext uri="{0D108BD9-81ED-4DB2-BD59-A6C34878D82A}">
                        <a16:rowId xmlns:a16="http://schemas.microsoft.com/office/drawing/2014/main" val="69613565"/>
                      </a:ext>
                    </a:extLst>
                  </a:tr>
                  <a:tr h="370840">
                    <a:tc>
                      <a:txBody>
                        <a:bodyPr/>
                        <a:lstStyle/>
                        <a:p>
                          <a:pPr algn="ctr"/>
                          <a:r>
                            <a:rPr lang="en-US" dirty="0"/>
                            <a:t>7</a:t>
                          </a:r>
                        </a:p>
                      </a:txBody>
                      <a:tcPr/>
                    </a:tc>
                    <a:tc>
                      <a:txBody>
                        <a:bodyPr/>
                        <a:lstStyle/>
                        <a:p>
                          <a:pPr algn="ctr"/>
                          <a:r>
                            <a:rPr lang="en-US" dirty="0"/>
                            <a:t>120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0" i="1" smtClean="0">
                                        <a:latin typeface="Cambria Math" panose="02040503050406030204" pitchFamily="18" charset="0"/>
                                      </a:rPr>
                                      <m:t>120</m:t>
                                    </m:r>
                                  </m:e>
                                </m:d>
                                <m:r>
                                  <a:rPr lang="en-US" sz="1800" b="0" i="1" smtClean="0">
                                    <a:latin typeface="Cambria Math" panose="02040503050406030204" pitchFamily="18" charset="0"/>
                                  </a:rPr>
                                  <m:t>=3</m:t>
                                </m:r>
                              </m:oMath>
                            </m:oMathPara>
                          </a14:m>
                          <a:endParaRPr lang="en-US" sz="1800" dirty="0"/>
                        </a:p>
                      </a:txBody>
                      <a:tcPr/>
                    </a:tc>
                    <a:extLst>
                      <a:ext uri="{0D108BD9-81ED-4DB2-BD59-A6C34878D82A}">
                        <a16:rowId xmlns:a16="http://schemas.microsoft.com/office/drawing/2014/main" val="480990668"/>
                      </a:ext>
                    </a:extLst>
                  </a:tr>
                  <a:tr h="370840">
                    <a:tc>
                      <a:txBody>
                        <a:bodyPr/>
                        <a:lstStyle/>
                        <a:p>
                          <a:pPr algn="ctr"/>
                          <a:r>
                            <a:rPr lang="en-US" dirty="0"/>
                            <a:t>8</a:t>
                          </a:r>
                        </a:p>
                      </a:txBody>
                      <a:tcPr/>
                    </a:tc>
                    <a:tc>
                      <a:txBody>
                        <a:bodyPr/>
                        <a:lstStyle/>
                        <a:p>
                          <a:pPr algn="ctr"/>
                          <a:r>
                            <a:rPr lang="en-US" dirty="0"/>
                            <a:t>153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0" i="1" smtClean="0">
                                        <a:latin typeface="Cambria Math" panose="02040503050406030204" pitchFamily="18" charset="0"/>
                                      </a:rPr>
                                      <m:t>153</m:t>
                                    </m:r>
                                  </m:e>
                                </m:d>
                                <m:r>
                                  <a:rPr lang="en-US" sz="1800" b="0" i="1" smtClean="0">
                                    <a:latin typeface="Cambria Math" panose="02040503050406030204" pitchFamily="18" charset="0"/>
                                  </a:rPr>
                                  <m:t>=0</m:t>
                                </m:r>
                              </m:oMath>
                            </m:oMathPara>
                          </a14:m>
                          <a:endParaRPr lang="en-US" sz="1800" dirty="0"/>
                        </a:p>
                      </a:txBody>
                      <a:tcPr/>
                    </a:tc>
                    <a:extLst>
                      <a:ext uri="{0D108BD9-81ED-4DB2-BD59-A6C34878D82A}">
                        <a16:rowId xmlns:a16="http://schemas.microsoft.com/office/drawing/2014/main" val="404372965"/>
                      </a:ext>
                    </a:extLst>
                  </a:tr>
                  <a:tr h="370840">
                    <a:tc>
                      <a:txBody>
                        <a:bodyPr/>
                        <a:lstStyle/>
                        <a:p>
                          <a:pPr algn="ctr"/>
                          <a:r>
                            <a:rPr lang="en-US" dirty="0"/>
                            <a:t>9</a:t>
                          </a:r>
                        </a:p>
                      </a:txBody>
                      <a:tcPr/>
                    </a:tc>
                    <a:tc>
                      <a:txBody>
                        <a:bodyPr/>
                        <a:lstStyle/>
                        <a:p>
                          <a:pPr algn="ctr"/>
                          <a:r>
                            <a:rPr lang="en-US" dirty="0"/>
                            <a:t>190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0" i="1" smtClean="0">
                                        <a:latin typeface="Cambria Math" panose="02040503050406030204" pitchFamily="18" charset="0"/>
                                      </a:rPr>
                                      <m:t>190</m:t>
                                    </m:r>
                                  </m:e>
                                </m:d>
                                <m:r>
                                  <a:rPr lang="en-US" sz="1800" b="0" i="1" smtClean="0">
                                    <a:latin typeface="Cambria Math" panose="02040503050406030204" pitchFamily="18" charset="0"/>
                                  </a:rPr>
                                  <m:t>=1</m:t>
                                </m:r>
                              </m:oMath>
                            </m:oMathPara>
                          </a14:m>
                          <a:endParaRPr lang="en-US" sz="1800" dirty="0"/>
                        </a:p>
                      </a:txBody>
                      <a:tcPr/>
                    </a:tc>
                    <a:extLst>
                      <a:ext uri="{0D108BD9-81ED-4DB2-BD59-A6C34878D82A}">
                        <a16:rowId xmlns:a16="http://schemas.microsoft.com/office/drawing/2014/main" val="841663111"/>
                      </a:ext>
                    </a:extLst>
                  </a:tr>
                </a:tbl>
              </a:graphicData>
            </a:graphic>
          </p:graphicFrame>
        </mc:Choice>
        <mc:Fallback xmlns="">
          <p:graphicFrame>
            <p:nvGraphicFramePr>
              <p:cNvPr id="4" name="Content Placeholder 3">
                <a:extLst>
                  <a:ext uri="{FF2B5EF4-FFF2-40B4-BE49-F238E27FC236}">
                    <a16:creationId xmlns:a16="http://schemas.microsoft.com/office/drawing/2014/main" id="{860BAD57-22EF-5D49-836B-10C7F74E05F1}"/>
                  </a:ext>
                </a:extLst>
              </p:cNvPr>
              <p:cNvGraphicFramePr>
                <a:graphicFrameLocks noGrp="1"/>
              </p:cNvGraphicFramePr>
              <p:nvPr>
                <p:ph idx="1"/>
                <p:extLst>
                  <p:ext uri="{D42A27DB-BD31-4B8C-83A1-F6EECF244321}">
                    <p14:modId xmlns:p14="http://schemas.microsoft.com/office/powerpoint/2010/main" val="2429293605"/>
                  </p:ext>
                </p:extLst>
              </p:nvPr>
            </p:nvGraphicFramePr>
            <p:xfrm>
              <a:off x="580858" y="1876425"/>
              <a:ext cx="11029950" cy="4451160"/>
            </p:xfrm>
            <a:graphic>
              <a:graphicData uri="http://schemas.openxmlformats.org/drawingml/2006/table">
                <a:tbl>
                  <a:tblPr firstRow="1" bandRow="1">
                    <a:tableStyleId>{5C22544A-7EE6-4342-B048-85BDC9FD1C3A}</a:tableStyleId>
                  </a:tblPr>
                  <a:tblGrid>
                    <a:gridCol w="3676650">
                      <a:extLst>
                        <a:ext uri="{9D8B030D-6E8A-4147-A177-3AD203B41FA5}">
                          <a16:colId xmlns:a16="http://schemas.microsoft.com/office/drawing/2014/main" val="2560700693"/>
                        </a:ext>
                      </a:extLst>
                    </a:gridCol>
                    <a:gridCol w="3676650">
                      <a:extLst>
                        <a:ext uri="{9D8B030D-6E8A-4147-A177-3AD203B41FA5}">
                          <a16:colId xmlns:a16="http://schemas.microsoft.com/office/drawing/2014/main" val="476179678"/>
                        </a:ext>
                      </a:extLst>
                    </a:gridCol>
                    <a:gridCol w="3676650">
                      <a:extLst>
                        <a:ext uri="{9D8B030D-6E8A-4147-A177-3AD203B41FA5}">
                          <a16:colId xmlns:a16="http://schemas.microsoft.com/office/drawing/2014/main" val="2586144553"/>
                        </a:ext>
                      </a:extLst>
                    </a:gridCol>
                  </a:tblGrid>
                  <a:tr h="371920">
                    <a:tc gridSpan="3">
                      <a:txBody>
                        <a:bodyPr/>
                        <a:lstStyle/>
                        <a:p>
                          <a:endParaRPr lang="en-US"/>
                        </a:p>
                      </a:txBody>
                      <a:tcPr>
                        <a:blipFill>
                          <a:blip r:embed="rId2"/>
                          <a:stretch>
                            <a:fillRect t="-3448" r="-115" b="-1131034"/>
                          </a:stretch>
                        </a:blip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51804648"/>
                      </a:ext>
                    </a:extLst>
                  </a:tr>
                  <a:tr h="370840">
                    <a:tc>
                      <a:txBody>
                        <a:bodyPr/>
                        <a:lstStyle/>
                        <a:p>
                          <a:pPr algn="ctr"/>
                          <a:r>
                            <a:rPr lang="en-US" dirty="0"/>
                            <a:t>X-Values</a:t>
                          </a:r>
                        </a:p>
                      </a:txBody>
                      <a:tcPr/>
                    </a:tc>
                    <a:tc>
                      <a:txBody>
                        <a:bodyPr/>
                        <a:lstStyle/>
                        <a:p>
                          <a:pPr algn="ctr"/>
                          <a:r>
                            <a:rPr lang="en-US" dirty="0"/>
                            <a:t>Y-Values</a:t>
                          </a:r>
                        </a:p>
                      </a:txBody>
                      <a:tcPr/>
                    </a:tc>
                    <a:tc>
                      <a:txBody>
                        <a:bodyPr/>
                        <a:lstStyle/>
                        <a:p>
                          <a:endParaRPr lang="en-US"/>
                        </a:p>
                      </a:txBody>
                      <a:tcPr>
                        <a:blipFill>
                          <a:blip r:embed="rId2"/>
                          <a:stretch>
                            <a:fillRect l="-200000" t="-100000" r="-345" b="-993333"/>
                          </a:stretch>
                        </a:blipFill>
                      </a:tcPr>
                    </a:tc>
                    <a:extLst>
                      <a:ext uri="{0D108BD9-81ED-4DB2-BD59-A6C34878D82A}">
                        <a16:rowId xmlns:a16="http://schemas.microsoft.com/office/drawing/2014/main" val="436174367"/>
                      </a:ext>
                    </a:extLst>
                  </a:tr>
                  <a:tr h="370840">
                    <a:tc>
                      <a:txBody>
                        <a:bodyPr/>
                        <a:lstStyle/>
                        <a:p>
                          <a:pPr algn="ctr"/>
                          <a:r>
                            <a:rPr lang="en-US" dirty="0"/>
                            <a:t>0</a:t>
                          </a:r>
                        </a:p>
                      </a:txBody>
                      <a:tcPr/>
                    </a:tc>
                    <a:tc>
                      <a:txBody>
                        <a:bodyPr/>
                        <a:lstStyle/>
                        <a:p>
                          <a:pPr algn="ctr"/>
                          <a:r>
                            <a:rPr lang="en-US" dirty="0"/>
                            <a:t>1</a:t>
                          </a:r>
                        </a:p>
                      </a:txBody>
                      <a:tcPr/>
                    </a:tc>
                    <a:tc>
                      <a:txBody>
                        <a:bodyPr/>
                        <a:lstStyle/>
                        <a:p>
                          <a:endParaRPr lang="en-US"/>
                        </a:p>
                      </a:txBody>
                      <a:tcPr>
                        <a:blipFill>
                          <a:blip r:embed="rId2"/>
                          <a:stretch>
                            <a:fillRect l="-200000" t="-206897" r="-345" b="-927586"/>
                          </a:stretch>
                        </a:blipFill>
                      </a:tcPr>
                    </a:tc>
                    <a:extLst>
                      <a:ext uri="{0D108BD9-81ED-4DB2-BD59-A6C34878D82A}">
                        <a16:rowId xmlns:a16="http://schemas.microsoft.com/office/drawing/2014/main" val="1013060179"/>
                      </a:ext>
                    </a:extLst>
                  </a:tr>
                  <a:tr h="370840">
                    <a:tc>
                      <a:txBody>
                        <a:bodyPr/>
                        <a:lstStyle/>
                        <a:p>
                          <a:pPr algn="ctr"/>
                          <a:r>
                            <a:rPr lang="en-US" dirty="0"/>
                            <a:t>1</a:t>
                          </a:r>
                        </a:p>
                      </a:txBody>
                      <a:tcPr/>
                    </a:tc>
                    <a:tc>
                      <a:txBody>
                        <a:bodyPr/>
                        <a:lstStyle/>
                        <a:p>
                          <a:pPr algn="ctr"/>
                          <a:r>
                            <a:rPr lang="en-US" dirty="0"/>
                            <a:t>6</a:t>
                          </a:r>
                        </a:p>
                      </a:txBody>
                      <a:tcPr/>
                    </a:tc>
                    <a:tc>
                      <a:txBody>
                        <a:bodyPr/>
                        <a:lstStyle/>
                        <a:p>
                          <a:endParaRPr lang="en-US"/>
                        </a:p>
                      </a:txBody>
                      <a:tcPr>
                        <a:blipFill>
                          <a:blip r:embed="rId2"/>
                          <a:stretch>
                            <a:fillRect l="-200000" t="-306897" r="-345" b="-827586"/>
                          </a:stretch>
                        </a:blipFill>
                      </a:tcPr>
                    </a:tc>
                    <a:extLst>
                      <a:ext uri="{0D108BD9-81ED-4DB2-BD59-A6C34878D82A}">
                        <a16:rowId xmlns:a16="http://schemas.microsoft.com/office/drawing/2014/main" val="2749244394"/>
                      </a:ext>
                    </a:extLst>
                  </a:tr>
                  <a:tr h="370840">
                    <a:tc>
                      <a:txBody>
                        <a:bodyPr/>
                        <a:lstStyle/>
                        <a:p>
                          <a:pPr algn="ctr"/>
                          <a:r>
                            <a:rPr lang="en-US" dirty="0"/>
                            <a:t>2</a:t>
                          </a:r>
                        </a:p>
                      </a:txBody>
                      <a:tcPr/>
                    </a:tc>
                    <a:tc>
                      <a:txBody>
                        <a:bodyPr/>
                        <a:lstStyle/>
                        <a:p>
                          <a:pPr algn="ctr"/>
                          <a:r>
                            <a:rPr lang="en-US" dirty="0"/>
                            <a:t>15</a:t>
                          </a:r>
                        </a:p>
                      </a:txBody>
                      <a:tcPr/>
                    </a:tc>
                    <a:tc>
                      <a:txBody>
                        <a:bodyPr/>
                        <a:lstStyle/>
                        <a:p>
                          <a:endParaRPr lang="en-US"/>
                        </a:p>
                      </a:txBody>
                      <a:tcPr>
                        <a:blipFill>
                          <a:blip r:embed="rId2"/>
                          <a:stretch>
                            <a:fillRect l="-200000" t="-393333" r="-345" b="-700000"/>
                          </a:stretch>
                        </a:blipFill>
                      </a:tcPr>
                    </a:tc>
                    <a:extLst>
                      <a:ext uri="{0D108BD9-81ED-4DB2-BD59-A6C34878D82A}">
                        <a16:rowId xmlns:a16="http://schemas.microsoft.com/office/drawing/2014/main" val="1533882560"/>
                      </a:ext>
                    </a:extLst>
                  </a:tr>
                  <a:tr h="370840">
                    <a:tc>
                      <a:txBody>
                        <a:bodyPr/>
                        <a:lstStyle/>
                        <a:p>
                          <a:pPr algn="ctr"/>
                          <a:r>
                            <a:rPr lang="en-US" dirty="0"/>
                            <a:t>3</a:t>
                          </a:r>
                        </a:p>
                      </a:txBody>
                      <a:tcPr/>
                    </a:tc>
                    <a:tc>
                      <a:txBody>
                        <a:bodyPr/>
                        <a:lstStyle/>
                        <a:p>
                          <a:pPr algn="ctr"/>
                          <a:r>
                            <a:rPr lang="en-US" dirty="0"/>
                            <a:t>28</a:t>
                          </a:r>
                        </a:p>
                      </a:txBody>
                      <a:tcPr/>
                    </a:tc>
                    <a:tc>
                      <a:txBody>
                        <a:bodyPr/>
                        <a:lstStyle/>
                        <a:p>
                          <a:endParaRPr lang="en-US"/>
                        </a:p>
                      </a:txBody>
                      <a:tcPr>
                        <a:blipFill>
                          <a:blip r:embed="rId2"/>
                          <a:stretch>
                            <a:fillRect l="-200000" t="-510345" r="-345" b="-624138"/>
                          </a:stretch>
                        </a:blipFill>
                      </a:tcPr>
                    </a:tc>
                    <a:extLst>
                      <a:ext uri="{0D108BD9-81ED-4DB2-BD59-A6C34878D82A}">
                        <a16:rowId xmlns:a16="http://schemas.microsoft.com/office/drawing/2014/main" val="95697778"/>
                      </a:ext>
                    </a:extLst>
                  </a:tr>
                  <a:tr h="370840">
                    <a:tc>
                      <a:txBody>
                        <a:bodyPr/>
                        <a:lstStyle/>
                        <a:p>
                          <a:pPr algn="ctr"/>
                          <a:r>
                            <a:rPr lang="en-US" dirty="0"/>
                            <a:t>4</a:t>
                          </a:r>
                        </a:p>
                      </a:txBody>
                      <a:tcPr/>
                    </a:tc>
                    <a:tc>
                      <a:txBody>
                        <a:bodyPr/>
                        <a:lstStyle/>
                        <a:p>
                          <a:pPr algn="ctr"/>
                          <a:r>
                            <a:rPr lang="en-US" dirty="0"/>
                            <a:t>45</a:t>
                          </a:r>
                        </a:p>
                      </a:txBody>
                      <a:tcPr/>
                    </a:tc>
                    <a:tc>
                      <a:txBody>
                        <a:bodyPr/>
                        <a:lstStyle/>
                        <a:p>
                          <a:endParaRPr lang="en-US"/>
                        </a:p>
                      </a:txBody>
                      <a:tcPr>
                        <a:blipFill>
                          <a:blip r:embed="rId2"/>
                          <a:stretch>
                            <a:fillRect l="-200000" t="-610345" r="-345" b="-524138"/>
                          </a:stretch>
                        </a:blipFill>
                      </a:tcPr>
                    </a:tc>
                    <a:extLst>
                      <a:ext uri="{0D108BD9-81ED-4DB2-BD59-A6C34878D82A}">
                        <a16:rowId xmlns:a16="http://schemas.microsoft.com/office/drawing/2014/main" val="3417974135"/>
                      </a:ext>
                    </a:extLst>
                  </a:tr>
                  <a:tr h="370840">
                    <a:tc>
                      <a:txBody>
                        <a:bodyPr/>
                        <a:lstStyle/>
                        <a:p>
                          <a:pPr algn="ctr"/>
                          <a:r>
                            <a:rPr lang="en-US" dirty="0"/>
                            <a:t>5</a:t>
                          </a:r>
                        </a:p>
                      </a:txBody>
                      <a:tcPr/>
                    </a:tc>
                    <a:tc>
                      <a:txBody>
                        <a:bodyPr/>
                        <a:lstStyle/>
                        <a:p>
                          <a:pPr algn="ctr"/>
                          <a:r>
                            <a:rPr lang="en-US" dirty="0"/>
                            <a:t>66</a:t>
                          </a:r>
                        </a:p>
                      </a:txBody>
                      <a:tcPr/>
                    </a:tc>
                    <a:tc>
                      <a:txBody>
                        <a:bodyPr/>
                        <a:lstStyle/>
                        <a:p>
                          <a:endParaRPr lang="en-US"/>
                        </a:p>
                      </a:txBody>
                      <a:tcPr>
                        <a:blipFill>
                          <a:blip r:embed="rId2"/>
                          <a:stretch>
                            <a:fillRect l="-200000" t="-686667" r="-345" b="-406667"/>
                          </a:stretch>
                        </a:blipFill>
                      </a:tcPr>
                    </a:tc>
                    <a:extLst>
                      <a:ext uri="{0D108BD9-81ED-4DB2-BD59-A6C34878D82A}">
                        <a16:rowId xmlns:a16="http://schemas.microsoft.com/office/drawing/2014/main" val="2261373865"/>
                      </a:ext>
                    </a:extLst>
                  </a:tr>
                  <a:tr h="370840">
                    <a:tc>
                      <a:txBody>
                        <a:bodyPr/>
                        <a:lstStyle/>
                        <a:p>
                          <a:pPr algn="ctr"/>
                          <a:r>
                            <a:rPr lang="en-US" dirty="0"/>
                            <a:t>6</a:t>
                          </a:r>
                        </a:p>
                      </a:txBody>
                      <a:tcPr/>
                    </a:tc>
                    <a:tc>
                      <a:txBody>
                        <a:bodyPr/>
                        <a:lstStyle/>
                        <a:p>
                          <a:pPr algn="ctr"/>
                          <a:r>
                            <a:rPr lang="en-US" dirty="0"/>
                            <a:t>91</a:t>
                          </a:r>
                        </a:p>
                      </a:txBody>
                      <a:tcPr/>
                    </a:tc>
                    <a:tc>
                      <a:txBody>
                        <a:bodyPr/>
                        <a:lstStyle/>
                        <a:p>
                          <a:endParaRPr lang="en-US"/>
                        </a:p>
                      </a:txBody>
                      <a:tcPr>
                        <a:blipFill>
                          <a:blip r:embed="rId2"/>
                          <a:stretch>
                            <a:fillRect l="-200000" t="-813793" r="-345" b="-320690"/>
                          </a:stretch>
                        </a:blipFill>
                      </a:tcPr>
                    </a:tc>
                    <a:extLst>
                      <a:ext uri="{0D108BD9-81ED-4DB2-BD59-A6C34878D82A}">
                        <a16:rowId xmlns:a16="http://schemas.microsoft.com/office/drawing/2014/main" val="69613565"/>
                      </a:ext>
                    </a:extLst>
                  </a:tr>
                  <a:tr h="370840">
                    <a:tc>
                      <a:txBody>
                        <a:bodyPr/>
                        <a:lstStyle/>
                        <a:p>
                          <a:pPr algn="ctr"/>
                          <a:r>
                            <a:rPr lang="en-US" dirty="0"/>
                            <a:t>7</a:t>
                          </a:r>
                        </a:p>
                      </a:txBody>
                      <a:tcPr/>
                    </a:tc>
                    <a:tc>
                      <a:txBody>
                        <a:bodyPr/>
                        <a:lstStyle/>
                        <a:p>
                          <a:pPr algn="ctr"/>
                          <a:r>
                            <a:rPr lang="en-US" dirty="0"/>
                            <a:t>120</a:t>
                          </a:r>
                        </a:p>
                      </a:txBody>
                      <a:tcPr/>
                    </a:tc>
                    <a:tc>
                      <a:txBody>
                        <a:bodyPr/>
                        <a:lstStyle/>
                        <a:p>
                          <a:endParaRPr lang="en-US"/>
                        </a:p>
                      </a:txBody>
                      <a:tcPr>
                        <a:blipFill>
                          <a:blip r:embed="rId2"/>
                          <a:stretch>
                            <a:fillRect l="-200000" t="-913793" r="-345" b="-220690"/>
                          </a:stretch>
                        </a:blipFill>
                      </a:tcPr>
                    </a:tc>
                    <a:extLst>
                      <a:ext uri="{0D108BD9-81ED-4DB2-BD59-A6C34878D82A}">
                        <a16:rowId xmlns:a16="http://schemas.microsoft.com/office/drawing/2014/main" val="480990668"/>
                      </a:ext>
                    </a:extLst>
                  </a:tr>
                  <a:tr h="370840">
                    <a:tc>
                      <a:txBody>
                        <a:bodyPr/>
                        <a:lstStyle/>
                        <a:p>
                          <a:pPr algn="ctr"/>
                          <a:r>
                            <a:rPr lang="en-US" dirty="0"/>
                            <a:t>8</a:t>
                          </a:r>
                        </a:p>
                      </a:txBody>
                      <a:tcPr/>
                    </a:tc>
                    <a:tc>
                      <a:txBody>
                        <a:bodyPr/>
                        <a:lstStyle/>
                        <a:p>
                          <a:pPr algn="ctr"/>
                          <a:r>
                            <a:rPr lang="en-US" dirty="0"/>
                            <a:t>153</a:t>
                          </a:r>
                        </a:p>
                      </a:txBody>
                      <a:tcPr/>
                    </a:tc>
                    <a:tc>
                      <a:txBody>
                        <a:bodyPr/>
                        <a:lstStyle/>
                        <a:p>
                          <a:endParaRPr lang="en-US"/>
                        </a:p>
                      </a:txBody>
                      <a:tcPr>
                        <a:blipFill>
                          <a:blip r:embed="rId2"/>
                          <a:stretch>
                            <a:fillRect l="-200000" t="-980000" r="-345" b="-113333"/>
                          </a:stretch>
                        </a:blipFill>
                      </a:tcPr>
                    </a:tc>
                    <a:extLst>
                      <a:ext uri="{0D108BD9-81ED-4DB2-BD59-A6C34878D82A}">
                        <a16:rowId xmlns:a16="http://schemas.microsoft.com/office/drawing/2014/main" val="404372965"/>
                      </a:ext>
                    </a:extLst>
                  </a:tr>
                  <a:tr h="370840">
                    <a:tc>
                      <a:txBody>
                        <a:bodyPr/>
                        <a:lstStyle/>
                        <a:p>
                          <a:pPr algn="ctr"/>
                          <a:r>
                            <a:rPr lang="en-US" dirty="0"/>
                            <a:t>9</a:t>
                          </a:r>
                        </a:p>
                      </a:txBody>
                      <a:tcPr/>
                    </a:tc>
                    <a:tc>
                      <a:txBody>
                        <a:bodyPr/>
                        <a:lstStyle/>
                        <a:p>
                          <a:pPr algn="ctr"/>
                          <a:r>
                            <a:rPr lang="en-US" dirty="0"/>
                            <a:t>190</a:t>
                          </a:r>
                        </a:p>
                      </a:txBody>
                      <a:tcPr/>
                    </a:tc>
                    <a:tc>
                      <a:txBody>
                        <a:bodyPr/>
                        <a:lstStyle/>
                        <a:p>
                          <a:endParaRPr lang="en-US"/>
                        </a:p>
                      </a:txBody>
                      <a:tcPr>
                        <a:blipFill>
                          <a:blip r:embed="rId2"/>
                          <a:stretch>
                            <a:fillRect l="-200000" t="-1117241" r="-345" b="-17241"/>
                          </a:stretch>
                        </a:blipFill>
                      </a:tcPr>
                    </a:tc>
                    <a:extLst>
                      <a:ext uri="{0D108BD9-81ED-4DB2-BD59-A6C34878D82A}">
                        <a16:rowId xmlns:a16="http://schemas.microsoft.com/office/drawing/2014/main" val="841663111"/>
                      </a:ext>
                    </a:extLst>
                  </a:tr>
                </a:tbl>
              </a:graphicData>
            </a:graphic>
          </p:graphicFrame>
        </mc:Fallback>
      </mc:AlternateContent>
    </p:spTree>
    <p:extLst>
      <p:ext uri="{BB962C8B-B14F-4D97-AF65-F5344CB8AC3E}">
        <p14:creationId xmlns:p14="http://schemas.microsoft.com/office/powerpoint/2010/main" val="154130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8E2A573-F452-9C49-95C2-58D472DDD877}"/>
                  </a:ext>
                </a:extLst>
              </p:cNvPr>
              <p:cNvSpPr>
                <a:spLocks noGrp="1"/>
              </p:cNvSpPr>
              <p:nvPr>
                <p:ph type="title"/>
              </p:nvPr>
            </p:nvSpPr>
            <p:spPr/>
            <p:txBody>
              <a:bodyPr/>
              <a:lstStyle/>
              <a:p>
                <a:r>
                  <a:rPr lang="en-US" cap="none" dirty="0"/>
                  <a:t>2-adic Valuations of the Equation </a:t>
                </a:r>
                <a14:m>
                  <m:oMath xmlns:m="http://schemas.openxmlformats.org/officeDocument/2006/math">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r>
                      <a:rPr lang="en-US" i="1">
                        <a:latin typeface="Cambria Math" panose="02040503050406030204" pitchFamily="18" charset="0"/>
                      </a:rPr>
                      <m:t>+5</m:t>
                    </m:r>
                    <m:r>
                      <a:rPr lang="en-US" i="1">
                        <a:latin typeface="Cambria Math" panose="02040503050406030204" pitchFamily="18" charset="0"/>
                      </a:rPr>
                      <m:t>𝑛</m:t>
                    </m:r>
                    <m:r>
                      <a:rPr lang="en-US" i="1">
                        <a:latin typeface="Cambria Math" panose="02040503050406030204" pitchFamily="18" charset="0"/>
                      </a:rPr>
                      <m:t>+5</m:t>
                    </m:r>
                  </m:oMath>
                </a14:m>
                <a:endParaRPr lang="en-US" cap="none" dirty="0"/>
              </a:p>
            </p:txBody>
          </p:sp>
        </mc:Choice>
        <mc:Fallback xmlns="">
          <p:sp>
            <p:nvSpPr>
              <p:cNvPr id="2" name="Title 1">
                <a:extLst>
                  <a:ext uri="{FF2B5EF4-FFF2-40B4-BE49-F238E27FC236}">
                    <a16:creationId xmlns:a16="http://schemas.microsoft.com/office/drawing/2014/main" id="{28E2A573-F452-9C49-95C2-58D472DDD877}"/>
                  </a:ext>
                </a:extLst>
              </p:cNvPr>
              <p:cNvSpPr>
                <a:spLocks noGrp="1" noRot="1" noChangeAspect="1" noMove="1" noResize="1" noEditPoints="1" noAdjustHandles="1" noChangeArrowheads="1" noChangeShapeType="1" noTextEdit="1"/>
              </p:cNvSpPr>
              <p:nvPr>
                <p:ph type="title"/>
              </p:nvPr>
            </p:nvSpPr>
            <p:spPr>
              <a:blipFill>
                <a:blip r:embed="rId2"/>
                <a:stretch>
                  <a:fillRect l="-1151" b="-17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1" name="Content Placeholder 10">
                <a:extLst>
                  <a:ext uri="{FF2B5EF4-FFF2-40B4-BE49-F238E27FC236}">
                    <a16:creationId xmlns:a16="http://schemas.microsoft.com/office/drawing/2014/main" id="{E91926E5-D465-1747-BFF0-119D703BA878}"/>
                  </a:ext>
                </a:extLst>
              </p:cNvPr>
              <p:cNvGraphicFramePr>
                <a:graphicFrameLocks noGrp="1"/>
              </p:cNvGraphicFramePr>
              <p:nvPr>
                <p:ph sz="half" idx="2"/>
                <p:extLst>
                  <p:ext uri="{D42A27DB-BD31-4B8C-83A1-F6EECF244321}">
                    <p14:modId xmlns:p14="http://schemas.microsoft.com/office/powerpoint/2010/main" val="1826258274"/>
                  </p:ext>
                </p:extLst>
              </p:nvPr>
            </p:nvGraphicFramePr>
            <p:xfrm>
              <a:off x="580684" y="2629907"/>
              <a:ext cx="5422899" cy="2225040"/>
            </p:xfrm>
            <a:graphic>
              <a:graphicData uri="http://schemas.openxmlformats.org/drawingml/2006/table">
                <a:tbl>
                  <a:tblPr firstRow="1" bandRow="1">
                    <a:tableStyleId>{5C22544A-7EE6-4342-B048-85BDC9FD1C3A}</a:tableStyleId>
                  </a:tblPr>
                  <a:tblGrid>
                    <a:gridCol w="1807633">
                      <a:extLst>
                        <a:ext uri="{9D8B030D-6E8A-4147-A177-3AD203B41FA5}">
                          <a16:colId xmlns:a16="http://schemas.microsoft.com/office/drawing/2014/main" val="3123878980"/>
                        </a:ext>
                      </a:extLst>
                    </a:gridCol>
                    <a:gridCol w="1807633">
                      <a:extLst>
                        <a:ext uri="{9D8B030D-6E8A-4147-A177-3AD203B41FA5}">
                          <a16:colId xmlns:a16="http://schemas.microsoft.com/office/drawing/2014/main" val="838025968"/>
                        </a:ext>
                      </a:extLst>
                    </a:gridCol>
                    <a:gridCol w="1807633">
                      <a:extLst>
                        <a:ext uri="{9D8B030D-6E8A-4147-A177-3AD203B41FA5}">
                          <a16:colId xmlns:a16="http://schemas.microsoft.com/office/drawing/2014/main" val="30997987"/>
                        </a:ext>
                      </a:extLst>
                    </a:gridCol>
                  </a:tblGrid>
                  <a:tr h="370840">
                    <a:tc>
                      <a:txBody>
                        <a:bodyPr/>
                        <a:lstStyle/>
                        <a:p>
                          <a:pPr algn="ctr"/>
                          <a:r>
                            <a:rPr lang="en-US" dirty="0"/>
                            <a:t>X- Values</a:t>
                          </a:r>
                        </a:p>
                      </a:txBody>
                      <a:tcPr/>
                    </a:tc>
                    <a:tc>
                      <a:txBody>
                        <a:bodyPr/>
                        <a:lstStyle/>
                        <a:p>
                          <a:pPr algn="ctr"/>
                          <a:r>
                            <a:rPr lang="en-US" dirty="0"/>
                            <a:t>Y-Values</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1" i="1" smtClean="0">
                                        <a:latin typeface="Cambria Math" panose="02040503050406030204" pitchFamily="18" charset="0"/>
                                      </a:rPr>
                                      <m:t>𝒀</m:t>
                                    </m:r>
                                  </m:e>
                                </m:d>
                              </m:oMath>
                            </m:oMathPara>
                          </a14:m>
                          <a:endParaRPr lang="en-US" dirty="0"/>
                        </a:p>
                      </a:txBody>
                      <a:tcPr/>
                    </a:tc>
                    <a:extLst>
                      <a:ext uri="{0D108BD9-81ED-4DB2-BD59-A6C34878D82A}">
                        <a16:rowId xmlns:a16="http://schemas.microsoft.com/office/drawing/2014/main" val="4111816538"/>
                      </a:ext>
                    </a:extLst>
                  </a:tr>
                  <a:tr h="370840">
                    <a:tc>
                      <a:txBody>
                        <a:bodyPr/>
                        <a:lstStyle/>
                        <a:p>
                          <a:pPr algn="ctr"/>
                          <a:r>
                            <a:rPr lang="en-US" dirty="0"/>
                            <a:t>1</a:t>
                          </a:r>
                        </a:p>
                      </a:txBody>
                      <a:tcPr/>
                    </a:tc>
                    <a:tc>
                      <a:txBody>
                        <a:bodyPr/>
                        <a:lstStyle/>
                        <a:p>
                          <a:pPr algn="ctr"/>
                          <a:r>
                            <a:rPr lang="en-US" dirty="0"/>
                            <a:t>12</a:t>
                          </a:r>
                        </a:p>
                      </a:txBody>
                      <a:tcPr/>
                    </a:tc>
                    <a:tc>
                      <a:txBody>
                        <a:bodyPr/>
                        <a:lstStyle/>
                        <a:p>
                          <a:pPr algn="ctr"/>
                          <a:r>
                            <a:rPr lang="en-US" dirty="0"/>
                            <a:t>2</a:t>
                          </a:r>
                        </a:p>
                      </a:txBody>
                      <a:tcPr/>
                    </a:tc>
                    <a:extLst>
                      <a:ext uri="{0D108BD9-81ED-4DB2-BD59-A6C34878D82A}">
                        <a16:rowId xmlns:a16="http://schemas.microsoft.com/office/drawing/2014/main" val="1988744202"/>
                      </a:ext>
                    </a:extLst>
                  </a:tr>
                  <a:tr h="370840">
                    <a:tc>
                      <a:txBody>
                        <a:bodyPr/>
                        <a:lstStyle/>
                        <a:p>
                          <a:pPr algn="ctr"/>
                          <a:r>
                            <a:rPr lang="en-US" dirty="0"/>
                            <a:t>3</a:t>
                          </a:r>
                        </a:p>
                      </a:txBody>
                      <a:tcPr/>
                    </a:tc>
                    <a:tc>
                      <a:txBody>
                        <a:bodyPr/>
                        <a:lstStyle/>
                        <a:p>
                          <a:pPr algn="ctr"/>
                          <a:r>
                            <a:rPr lang="en-US" dirty="0"/>
                            <a:t>38</a:t>
                          </a:r>
                        </a:p>
                      </a:txBody>
                      <a:tcPr/>
                    </a:tc>
                    <a:tc>
                      <a:txBody>
                        <a:bodyPr/>
                        <a:lstStyle/>
                        <a:p>
                          <a:pPr algn="ctr"/>
                          <a:r>
                            <a:rPr lang="en-US" dirty="0"/>
                            <a:t>1</a:t>
                          </a:r>
                        </a:p>
                      </a:txBody>
                      <a:tcPr/>
                    </a:tc>
                    <a:extLst>
                      <a:ext uri="{0D108BD9-81ED-4DB2-BD59-A6C34878D82A}">
                        <a16:rowId xmlns:a16="http://schemas.microsoft.com/office/drawing/2014/main" val="2678586221"/>
                      </a:ext>
                    </a:extLst>
                  </a:tr>
                  <a:tr h="370840">
                    <a:tc>
                      <a:txBody>
                        <a:bodyPr/>
                        <a:lstStyle/>
                        <a:p>
                          <a:pPr algn="ctr"/>
                          <a:r>
                            <a:rPr lang="en-US" dirty="0"/>
                            <a:t>5</a:t>
                          </a:r>
                        </a:p>
                      </a:txBody>
                      <a:tcPr/>
                    </a:tc>
                    <a:tc>
                      <a:txBody>
                        <a:bodyPr/>
                        <a:lstStyle/>
                        <a:p>
                          <a:pPr algn="ctr"/>
                          <a:r>
                            <a:rPr lang="en-US" dirty="0"/>
                            <a:t>80</a:t>
                          </a:r>
                        </a:p>
                      </a:txBody>
                      <a:tcPr/>
                    </a:tc>
                    <a:tc>
                      <a:txBody>
                        <a:bodyPr/>
                        <a:lstStyle/>
                        <a:p>
                          <a:pPr algn="ctr"/>
                          <a:r>
                            <a:rPr lang="en-US" dirty="0"/>
                            <a:t>3</a:t>
                          </a:r>
                        </a:p>
                      </a:txBody>
                      <a:tcPr/>
                    </a:tc>
                    <a:extLst>
                      <a:ext uri="{0D108BD9-81ED-4DB2-BD59-A6C34878D82A}">
                        <a16:rowId xmlns:a16="http://schemas.microsoft.com/office/drawing/2014/main" val="2289033683"/>
                      </a:ext>
                    </a:extLst>
                  </a:tr>
                  <a:tr h="370840">
                    <a:tc>
                      <a:txBody>
                        <a:bodyPr/>
                        <a:lstStyle/>
                        <a:p>
                          <a:pPr algn="ctr"/>
                          <a:r>
                            <a:rPr lang="en-US" dirty="0"/>
                            <a:t>7</a:t>
                          </a:r>
                        </a:p>
                      </a:txBody>
                      <a:tcPr/>
                    </a:tc>
                    <a:tc>
                      <a:txBody>
                        <a:bodyPr/>
                        <a:lstStyle/>
                        <a:p>
                          <a:pPr algn="ctr"/>
                          <a:r>
                            <a:rPr lang="en-US" dirty="0"/>
                            <a:t>138</a:t>
                          </a:r>
                        </a:p>
                      </a:txBody>
                      <a:tcPr/>
                    </a:tc>
                    <a:tc>
                      <a:txBody>
                        <a:bodyPr/>
                        <a:lstStyle/>
                        <a:p>
                          <a:pPr algn="ctr"/>
                          <a:r>
                            <a:rPr lang="en-US" dirty="0"/>
                            <a:t>1</a:t>
                          </a:r>
                        </a:p>
                      </a:txBody>
                      <a:tcPr/>
                    </a:tc>
                    <a:extLst>
                      <a:ext uri="{0D108BD9-81ED-4DB2-BD59-A6C34878D82A}">
                        <a16:rowId xmlns:a16="http://schemas.microsoft.com/office/drawing/2014/main" val="3164247191"/>
                      </a:ext>
                    </a:extLst>
                  </a:tr>
                  <a:tr h="370840">
                    <a:tc>
                      <a:txBody>
                        <a:bodyPr/>
                        <a:lstStyle/>
                        <a:p>
                          <a:pPr algn="ctr"/>
                          <a:r>
                            <a:rPr lang="en-US" dirty="0"/>
                            <a:t>9</a:t>
                          </a:r>
                        </a:p>
                      </a:txBody>
                      <a:tcPr/>
                    </a:tc>
                    <a:tc>
                      <a:txBody>
                        <a:bodyPr/>
                        <a:lstStyle/>
                        <a:p>
                          <a:pPr algn="ctr"/>
                          <a:r>
                            <a:rPr lang="en-US" dirty="0"/>
                            <a:t>212</a:t>
                          </a:r>
                        </a:p>
                      </a:txBody>
                      <a:tcPr/>
                    </a:tc>
                    <a:tc>
                      <a:txBody>
                        <a:bodyPr/>
                        <a:lstStyle/>
                        <a:p>
                          <a:pPr algn="ctr"/>
                          <a:r>
                            <a:rPr lang="en-US" dirty="0"/>
                            <a:t>2</a:t>
                          </a:r>
                        </a:p>
                      </a:txBody>
                      <a:tcPr/>
                    </a:tc>
                    <a:extLst>
                      <a:ext uri="{0D108BD9-81ED-4DB2-BD59-A6C34878D82A}">
                        <a16:rowId xmlns:a16="http://schemas.microsoft.com/office/drawing/2014/main" val="1660891588"/>
                      </a:ext>
                    </a:extLst>
                  </a:tr>
                </a:tbl>
              </a:graphicData>
            </a:graphic>
          </p:graphicFrame>
        </mc:Choice>
        <mc:Fallback xmlns="">
          <p:graphicFrame>
            <p:nvGraphicFramePr>
              <p:cNvPr id="11" name="Content Placeholder 10">
                <a:extLst>
                  <a:ext uri="{FF2B5EF4-FFF2-40B4-BE49-F238E27FC236}">
                    <a16:creationId xmlns:a16="http://schemas.microsoft.com/office/drawing/2014/main" id="{E91926E5-D465-1747-BFF0-119D703BA878}"/>
                  </a:ext>
                </a:extLst>
              </p:cNvPr>
              <p:cNvGraphicFramePr>
                <a:graphicFrameLocks noGrp="1"/>
              </p:cNvGraphicFramePr>
              <p:nvPr>
                <p:ph sz="half" idx="2"/>
                <p:extLst>
                  <p:ext uri="{D42A27DB-BD31-4B8C-83A1-F6EECF244321}">
                    <p14:modId xmlns:p14="http://schemas.microsoft.com/office/powerpoint/2010/main" val="1826258274"/>
                  </p:ext>
                </p:extLst>
              </p:nvPr>
            </p:nvGraphicFramePr>
            <p:xfrm>
              <a:off x="580684" y="2629907"/>
              <a:ext cx="5422899" cy="2225040"/>
            </p:xfrm>
            <a:graphic>
              <a:graphicData uri="http://schemas.openxmlformats.org/drawingml/2006/table">
                <a:tbl>
                  <a:tblPr firstRow="1" bandRow="1">
                    <a:tableStyleId>{5C22544A-7EE6-4342-B048-85BDC9FD1C3A}</a:tableStyleId>
                  </a:tblPr>
                  <a:tblGrid>
                    <a:gridCol w="1807633">
                      <a:extLst>
                        <a:ext uri="{9D8B030D-6E8A-4147-A177-3AD203B41FA5}">
                          <a16:colId xmlns:a16="http://schemas.microsoft.com/office/drawing/2014/main" val="3123878980"/>
                        </a:ext>
                      </a:extLst>
                    </a:gridCol>
                    <a:gridCol w="1807633">
                      <a:extLst>
                        <a:ext uri="{9D8B030D-6E8A-4147-A177-3AD203B41FA5}">
                          <a16:colId xmlns:a16="http://schemas.microsoft.com/office/drawing/2014/main" val="838025968"/>
                        </a:ext>
                      </a:extLst>
                    </a:gridCol>
                    <a:gridCol w="1807633">
                      <a:extLst>
                        <a:ext uri="{9D8B030D-6E8A-4147-A177-3AD203B41FA5}">
                          <a16:colId xmlns:a16="http://schemas.microsoft.com/office/drawing/2014/main" val="30997987"/>
                        </a:ext>
                      </a:extLst>
                    </a:gridCol>
                  </a:tblGrid>
                  <a:tr h="370840">
                    <a:tc>
                      <a:txBody>
                        <a:bodyPr/>
                        <a:lstStyle/>
                        <a:p>
                          <a:pPr algn="ctr"/>
                          <a:r>
                            <a:rPr lang="en-US" dirty="0"/>
                            <a:t>X- Values</a:t>
                          </a:r>
                        </a:p>
                      </a:txBody>
                      <a:tcPr/>
                    </a:tc>
                    <a:tc>
                      <a:txBody>
                        <a:bodyPr/>
                        <a:lstStyle/>
                        <a:p>
                          <a:pPr algn="ctr"/>
                          <a:r>
                            <a:rPr lang="en-US" dirty="0"/>
                            <a:t>Y-Values</a:t>
                          </a:r>
                        </a:p>
                      </a:txBody>
                      <a:tcPr/>
                    </a:tc>
                    <a:tc>
                      <a:txBody>
                        <a:bodyPr/>
                        <a:lstStyle/>
                        <a:p>
                          <a:endParaRPr lang="en-US"/>
                        </a:p>
                      </a:txBody>
                      <a:tcPr>
                        <a:blipFill>
                          <a:blip r:embed="rId3"/>
                          <a:stretch>
                            <a:fillRect l="-199301" t="-10345" r="-1399" b="-524138"/>
                          </a:stretch>
                        </a:blipFill>
                      </a:tcPr>
                    </a:tc>
                    <a:extLst>
                      <a:ext uri="{0D108BD9-81ED-4DB2-BD59-A6C34878D82A}">
                        <a16:rowId xmlns:a16="http://schemas.microsoft.com/office/drawing/2014/main" val="4111816538"/>
                      </a:ext>
                    </a:extLst>
                  </a:tr>
                  <a:tr h="370840">
                    <a:tc>
                      <a:txBody>
                        <a:bodyPr/>
                        <a:lstStyle/>
                        <a:p>
                          <a:pPr algn="ctr"/>
                          <a:r>
                            <a:rPr lang="en-US" dirty="0"/>
                            <a:t>1</a:t>
                          </a:r>
                        </a:p>
                      </a:txBody>
                      <a:tcPr/>
                    </a:tc>
                    <a:tc>
                      <a:txBody>
                        <a:bodyPr/>
                        <a:lstStyle/>
                        <a:p>
                          <a:pPr algn="ctr"/>
                          <a:r>
                            <a:rPr lang="en-US" dirty="0"/>
                            <a:t>12</a:t>
                          </a:r>
                        </a:p>
                      </a:txBody>
                      <a:tcPr/>
                    </a:tc>
                    <a:tc>
                      <a:txBody>
                        <a:bodyPr/>
                        <a:lstStyle/>
                        <a:p>
                          <a:pPr algn="ctr"/>
                          <a:r>
                            <a:rPr lang="en-US" dirty="0"/>
                            <a:t>2</a:t>
                          </a:r>
                        </a:p>
                      </a:txBody>
                      <a:tcPr/>
                    </a:tc>
                    <a:extLst>
                      <a:ext uri="{0D108BD9-81ED-4DB2-BD59-A6C34878D82A}">
                        <a16:rowId xmlns:a16="http://schemas.microsoft.com/office/drawing/2014/main" val="1988744202"/>
                      </a:ext>
                    </a:extLst>
                  </a:tr>
                  <a:tr h="370840">
                    <a:tc>
                      <a:txBody>
                        <a:bodyPr/>
                        <a:lstStyle/>
                        <a:p>
                          <a:pPr algn="ctr"/>
                          <a:r>
                            <a:rPr lang="en-US" dirty="0"/>
                            <a:t>3</a:t>
                          </a:r>
                        </a:p>
                      </a:txBody>
                      <a:tcPr/>
                    </a:tc>
                    <a:tc>
                      <a:txBody>
                        <a:bodyPr/>
                        <a:lstStyle/>
                        <a:p>
                          <a:pPr algn="ctr"/>
                          <a:r>
                            <a:rPr lang="en-US" dirty="0"/>
                            <a:t>38</a:t>
                          </a:r>
                        </a:p>
                      </a:txBody>
                      <a:tcPr/>
                    </a:tc>
                    <a:tc>
                      <a:txBody>
                        <a:bodyPr/>
                        <a:lstStyle/>
                        <a:p>
                          <a:pPr algn="ctr"/>
                          <a:r>
                            <a:rPr lang="en-US" dirty="0"/>
                            <a:t>1</a:t>
                          </a:r>
                        </a:p>
                      </a:txBody>
                      <a:tcPr/>
                    </a:tc>
                    <a:extLst>
                      <a:ext uri="{0D108BD9-81ED-4DB2-BD59-A6C34878D82A}">
                        <a16:rowId xmlns:a16="http://schemas.microsoft.com/office/drawing/2014/main" val="2678586221"/>
                      </a:ext>
                    </a:extLst>
                  </a:tr>
                  <a:tr h="370840">
                    <a:tc>
                      <a:txBody>
                        <a:bodyPr/>
                        <a:lstStyle/>
                        <a:p>
                          <a:pPr algn="ctr"/>
                          <a:r>
                            <a:rPr lang="en-US" dirty="0"/>
                            <a:t>5</a:t>
                          </a:r>
                        </a:p>
                      </a:txBody>
                      <a:tcPr/>
                    </a:tc>
                    <a:tc>
                      <a:txBody>
                        <a:bodyPr/>
                        <a:lstStyle/>
                        <a:p>
                          <a:pPr algn="ctr"/>
                          <a:r>
                            <a:rPr lang="en-US" dirty="0"/>
                            <a:t>80</a:t>
                          </a:r>
                        </a:p>
                      </a:txBody>
                      <a:tcPr/>
                    </a:tc>
                    <a:tc>
                      <a:txBody>
                        <a:bodyPr/>
                        <a:lstStyle/>
                        <a:p>
                          <a:pPr algn="ctr"/>
                          <a:r>
                            <a:rPr lang="en-US" dirty="0"/>
                            <a:t>3</a:t>
                          </a:r>
                        </a:p>
                      </a:txBody>
                      <a:tcPr/>
                    </a:tc>
                    <a:extLst>
                      <a:ext uri="{0D108BD9-81ED-4DB2-BD59-A6C34878D82A}">
                        <a16:rowId xmlns:a16="http://schemas.microsoft.com/office/drawing/2014/main" val="2289033683"/>
                      </a:ext>
                    </a:extLst>
                  </a:tr>
                  <a:tr h="370840">
                    <a:tc>
                      <a:txBody>
                        <a:bodyPr/>
                        <a:lstStyle/>
                        <a:p>
                          <a:pPr algn="ctr"/>
                          <a:r>
                            <a:rPr lang="en-US" dirty="0"/>
                            <a:t>7</a:t>
                          </a:r>
                        </a:p>
                      </a:txBody>
                      <a:tcPr/>
                    </a:tc>
                    <a:tc>
                      <a:txBody>
                        <a:bodyPr/>
                        <a:lstStyle/>
                        <a:p>
                          <a:pPr algn="ctr"/>
                          <a:r>
                            <a:rPr lang="en-US" dirty="0"/>
                            <a:t>138</a:t>
                          </a:r>
                        </a:p>
                      </a:txBody>
                      <a:tcPr/>
                    </a:tc>
                    <a:tc>
                      <a:txBody>
                        <a:bodyPr/>
                        <a:lstStyle/>
                        <a:p>
                          <a:pPr algn="ctr"/>
                          <a:r>
                            <a:rPr lang="en-US" dirty="0"/>
                            <a:t>1</a:t>
                          </a:r>
                        </a:p>
                      </a:txBody>
                      <a:tcPr/>
                    </a:tc>
                    <a:extLst>
                      <a:ext uri="{0D108BD9-81ED-4DB2-BD59-A6C34878D82A}">
                        <a16:rowId xmlns:a16="http://schemas.microsoft.com/office/drawing/2014/main" val="3164247191"/>
                      </a:ext>
                    </a:extLst>
                  </a:tr>
                  <a:tr h="370840">
                    <a:tc>
                      <a:txBody>
                        <a:bodyPr/>
                        <a:lstStyle/>
                        <a:p>
                          <a:pPr algn="ctr"/>
                          <a:r>
                            <a:rPr lang="en-US" dirty="0"/>
                            <a:t>9</a:t>
                          </a:r>
                        </a:p>
                      </a:txBody>
                      <a:tcPr/>
                    </a:tc>
                    <a:tc>
                      <a:txBody>
                        <a:bodyPr/>
                        <a:lstStyle/>
                        <a:p>
                          <a:pPr algn="ctr"/>
                          <a:r>
                            <a:rPr lang="en-US" dirty="0"/>
                            <a:t>212</a:t>
                          </a:r>
                        </a:p>
                      </a:txBody>
                      <a:tcPr/>
                    </a:tc>
                    <a:tc>
                      <a:txBody>
                        <a:bodyPr/>
                        <a:lstStyle/>
                        <a:p>
                          <a:pPr algn="ctr"/>
                          <a:r>
                            <a:rPr lang="en-US" dirty="0"/>
                            <a:t>2</a:t>
                          </a:r>
                        </a:p>
                      </a:txBody>
                      <a:tcPr/>
                    </a:tc>
                    <a:extLst>
                      <a:ext uri="{0D108BD9-81ED-4DB2-BD59-A6C34878D82A}">
                        <a16:rowId xmlns:a16="http://schemas.microsoft.com/office/drawing/2014/main" val="1660891588"/>
                      </a:ext>
                    </a:extLst>
                  </a:tr>
                </a:tbl>
              </a:graphicData>
            </a:graphic>
          </p:graphicFrame>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42C85A4-95BE-1D4F-B71B-95E22F69797E}"/>
                  </a:ext>
                </a:extLst>
              </p:cNvPr>
              <p:cNvSpPr txBox="1"/>
              <p:nvPr/>
            </p:nvSpPr>
            <p:spPr>
              <a:xfrm>
                <a:off x="700087" y="2241179"/>
                <a:ext cx="10791825" cy="375552"/>
              </a:xfrm>
              <a:prstGeom prst="rect">
                <a:avLst/>
              </a:prstGeom>
              <a:noFill/>
            </p:spPr>
            <p:txBody>
              <a:bodyPr wrap="square" rtlCol="0">
                <a:spAutoFit/>
              </a:bodyPr>
              <a:lstStyle/>
              <a:p>
                <a:pPr algn="ctr"/>
                <a:r>
                  <a:rPr lang="en-US" dirty="0"/>
                  <a:t>Let’s look at our first equation of </a:t>
                </a:r>
                <a14:m>
                  <m:oMath xmlns:m="http://schemas.openxmlformats.org/officeDocument/2006/math">
                    <m:r>
                      <a:rPr lang="en-US" b="0" i="1">
                        <a:latin typeface="Cambria Math" panose="02040503050406030204" pitchFamily="18" charset="0"/>
                      </a:rPr>
                      <m:t>2</m:t>
                    </m:r>
                    <m:sSup>
                      <m:sSupPr>
                        <m:ctrlPr>
                          <a:rPr lang="en-US" i="1">
                            <a:latin typeface="Cambria Math" panose="02040503050406030204" pitchFamily="18" charset="0"/>
                          </a:rPr>
                        </m:ctrlPr>
                      </m:sSupPr>
                      <m:e>
                        <m:r>
                          <a:rPr lang="en-US" b="0" i="1">
                            <a:latin typeface="Cambria Math" panose="02040503050406030204" pitchFamily="18" charset="0"/>
                          </a:rPr>
                          <m:t>𝑛</m:t>
                        </m:r>
                      </m:e>
                      <m:sup>
                        <m:r>
                          <a:rPr lang="en-US" b="0" i="1">
                            <a:latin typeface="Cambria Math" panose="02040503050406030204" pitchFamily="18" charset="0"/>
                          </a:rPr>
                          <m:t>2</m:t>
                        </m:r>
                      </m:sup>
                    </m:sSup>
                    <m:r>
                      <a:rPr lang="en-US" b="0" i="1">
                        <a:latin typeface="Cambria Math" panose="02040503050406030204" pitchFamily="18" charset="0"/>
                      </a:rPr>
                      <m:t>+5</m:t>
                    </m:r>
                    <m:r>
                      <a:rPr lang="en-US" b="0" i="1">
                        <a:latin typeface="Cambria Math" panose="02040503050406030204" pitchFamily="18" charset="0"/>
                      </a:rPr>
                      <m:t>𝑛</m:t>
                    </m:r>
                    <m:r>
                      <a:rPr lang="en-US" b="0" i="1">
                        <a:latin typeface="Cambria Math" panose="02040503050406030204" pitchFamily="18" charset="0"/>
                      </a:rPr>
                      <m:t>+5</m:t>
                    </m:r>
                    <m:r>
                      <a:rPr lang="en-US" b="0" i="0" smtClean="0">
                        <a:latin typeface="Cambria Math" panose="02040503050406030204" pitchFamily="18" charset="0"/>
                      </a:rPr>
                      <m:t>:</m:t>
                    </m:r>
                  </m:oMath>
                </a14:m>
                <a:r>
                  <a:rPr lang="en-US" dirty="0"/>
                  <a:t> </a:t>
                </a:r>
              </a:p>
            </p:txBody>
          </p:sp>
        </mc:Choice>
        <mc:Fallback xmlns="">
          <p:sp>
            <p:nvSpPr>
              <p:cNvPr id="8" name="TextBox 7">
                <a:extLst>
                  <a:ext uri="{FF2B5EF4-FFF2-40B4-BE49-F238E27FC236}">
                    <a16:creationId xmlns:a16="http://schemas.microsoft.com/office/drawing/2014/main" id="{442C85A4-95BE-1D4F-B71B-95E22F69797E}"/>
                  </a:ext>
                </a:extLst>
              </p:cNvPr>
              <p:cNvSpPr txBox="1">
                <a:spLocks noRot="1" noChangeAspect="1" noMove="1" noResize="1" noEditPoints="1" noAdjustHandles="1" noChangeArrowheads="1" noChangeShapeType="1" noTextEdit="1"/>
              </p:cNvSpPr>
              <p:nvPr/>
            </p:nvSpPr>
            <p:spPr>
              <a:xfrm>
                <a:off x="700087" y="2241179"/>
                <a:ext cx="10791825" cy="375552"/>
              </a:xfrm>
              <a:prstGeom prst="rect">
                <a:avLst/>
              </a:prstGeom>
              <a:blipFill>
                <a:blip r:embed="rId5"/>
                <a:stretch>
                  <a:fillRect t="-3226" b="-193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BCA218D-6CD2-6549-B5AC-25E8E52ECB21}"/>
                  </a:ext>
                </a:extLst>
              </p:cNvPr>
              <p:cNvSpPr txBox="1"/>
              <p:nvPr/>
            </p:nvSpPr>
            <p:spPr>
              <a:xfrm>
                <a:off x="633705" y="5043011"/>
                <a:ext cx="5316855" cy="1200329"/>
              </a:xfrm>
              <a:prstGeom prst="rect">
                <a:avLst/>
              </a:prstGeom>
              <a:noFill/>
            </p:spPr>
            <p:txBody>
              <a:bodyPr wrap="square" rtlCol="0">
                <a:spAutoFit/>
              </a:bodyPr>
              <a:lstStyle/>
              <a:p>
                <a:r>
                  <a:rPr lang="en-US" dirty="0"/>
                  <a:t>Notice that when we plug in an odd number (numbers that can be represented by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into the equation, our corresponding y-value’s 2-adic valuations is something other than zero.</a:t>
                </a:r>
              </a:p>
            </p:txBody>
          </p:sp>
        </mc:Choice>
        <mc:Fallback xmlns="">
          <p:sp>
            <p:nvSpPr>
              <p:cNvPr id="13" name="TextBox 12">
                <a:extLst>
                  <a:ext uri="{FF2B5EF4-FFF2-40B4-BE49-F238E27FC236}">
                    <a16:creationId xmlns:a16="http://schemas.microsoft.com/office/drawing/2014/main" id="{3BCA218D-6CD2-6549-B5AC-25E8E52ECB21}"/>
                  </a:ext>
                </a:extLst>
              </p:cNvPr>
              <p:cNvSpPr txBox="1">
                <a:spLocks noRot="1" noChangeAspect="1" noMove="1" noResize="1" noEditPoints="1" noAdjustHandles="1" noChangeArrowheads="1" noChangeShapeType="1" noTextEdit="1"/>
              </p:cNvSpPr>
              <p:nvPr/>
            </p:nvSpPr>
            <p:spPr>
              <a:xfrm>
                <a:off x="633705" y="5043011"/>
                <a:ext cx="5316855" cy="1200329"/>
              </a:xfrm>
              <a:prstGeom prst="rect">
                <a:avLst/>
              </a:prstGeom>
              <a:blipFill>
                <a:blip r:embed="rId6"/>
                <a:stretch>
                  <a:fillRect l="-714" t="-1042" r="-238" b="-5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Content Placeholder 6">
                <a:extLst>
                  <a:ext uri="{FF2B5EF4-FFF2-40B4-BE49-F238E27FC236}">
                    <a16:creationId xmlns:a16="http://schemas.microsoft.com/office/drawing/2014/main" id="{7002F252-E8AB-FE46-AEC8-2C61F7ED9C50}"/>
                  </a:ext>
                </a:extLst>
              </p:cNvPr>
              <p:cNvGraphicFramePr>
                <a:graphicFrameLocks/>
              </p:cNvGraphicFramePr>
              <p:nvPr>
                <p:extLst>
                  <p:ext uri="{D42A27DB-BD31-4B8C-83A1-F6EECF244321}">
                    <p14:modId xmlns:p14="http://schemas.microsoft.com/office/powerpoint/2010/main" val="4154832597"/>
                  </p:ext>
                </p:extLst>
              </p:nvPr>
            </p:nvGraphicFramePr>
            <p:xfrm>
              <a:off x="6305893" y="2616731"/>
              <a:ext cx="5422899" cy="2225040"/>
            </p:xfrm>
            <a:graphic>
              <a:graphicData uri="http://schemas.openxmlformats.org/drawingml/2006/table">
                <a:tbl>
                  <a:tblPr firstRow="1" bandRow="1">
                    <a:tableStyleId>{5C22544A-7EE6-4342-B048-85BDC9FD1C3A}</a:tableStyleId>
                  </a:tblPr>
                  <a:tblGrid>
                    <a:gridCol w="1807633">
                      <a:extLst>
                        <a:ext uri="{9D8B030D-6E8A-4147-A177-3AD203B41FA5}">
                          <a16:colId xmlns:a16="http://schemas.microsoft.com/office/drawing/2014/main" val="942763285"/>
                        </a:ext>
                      </a:extLst>
                    </a:gridCol>
                    <a:gridCol w="1807633">
                      <a:extLst>
                        <a:ext uri="{9D8B030D-6E8A-4147-A177-3AD203B41FA5}">
                          <a16:colId xmlns:a16="http://schemas.microsoft.com/office/drawing/2014/main" val="1506105904"/>
                        </a:ext>
                      </a:extLst>
                    </a:gridCol>
                    <a:gridCol w="1807633">
                      <a:extLst>
                        <a:ext uri="{9D8B030D-6E8A-4147-A177-3AD203B41FA5}">
                          <a16:colId xmlns:a16="http://schemas.microsoft.com/office/drawing/2014/main" val="866769832"/>
                        </a:ext>
                      </a:extLst>
                    </a:gridCol>
                  </a:tblGrid>
                  <a:tr h="370840">
                    <a:tc>
                      <a:txBody>
                        <a:bodyPr/>
                        <a:lstStyle/>
                        <a:p>
                          <a:pPr algn="ctr"/>
                          <a:r>
                            <a:rPr lang="en-US" dirty="0"/>
                            <a:t>X-Values</a:t>
                          </a:r>
                        </a:p>
                      </a:txBody>
                      <a:tcPr/>
                    </a:tc>
                    <a:tc>
                      <a:txBody>
                        <a:bodyPr/>
                        <a:lstStyle/>
                        <a:p>
                          <a:pPr algn="ctr"/>
                          <a:r>
                            <a:rPr lang="en-US" dirty="0"/>
                            <a:t>Y-Values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1" i="1" smtClean="0">
                                        <a:latin typeface="Cambria Math" panose="02040503050406030204" pitchFamily="18" charset="0"/>
                                      </a:rPr>
                                      <m:t>𝒀</m:t>
                                    </m:r>
                                  </m:e>
                                </m:d>
                              </m:oMath>
                            </m:oMathPara>
                          </a14:m>
                          <a:endParaRPr lang="en-US" sz="1800" dirty="0"/>
                        </a:p>
                      </a:txBody>
                      <a:tcPr/>
                    </a:tc>
                    <a:extLst>
                      <a:ext uri="{0D108BD9-81ED-4DB2-BD59-A6C34878D82A}">
                        <a16:rowId xmlns:a16="http://schemas.microsoft.com/office/drawing/2014/main" val="2182943218"/>
                      </a:ext>
                    </a:extLst>
                  </a:tr>
                  <a:tr h="370840">
                    <a:tc>
                      <a:txBody>
                        <a:bodyPr/>
                        <a:lstStyle/>
                        <a:p>
                          <a:pPr algn="ctr"/>
                          <a:r>
                            <a:rPr lang="en-US" dirty="0"/>
                            <a:t>0</a:t>
                          </a:r>
                        </a:p>
                      </a:txBody>
                      <a:tcPr/>
                    </a:tc>
                    <a:tc>
                      <a:txBody>
                        <a:bodyPr/>
                        <a:lstStyle/>
                        <a:p>
                          <a:pPr algn="ctr"/>
                          <a:r>
                            <a:rPr lang="en-US" dirty="0"/>
                            <a:t>5</a:t>
                          </a:r>
                        </a:p>
                      </a:txBody>
                      <a:tcPr/>
                    </a:tc>
                    <a:tc>
                      <a:txBody>
                        <a:bodyPr/>
                        <a:lstStyle/>
                        <a:p>
                          <a:pPr algn="ctr"/>
                          <a:r>
                            <a:rPr lang="en-US" dirty="0"/>
                            <a:t>0</a:t>
                          </a:r>
                        </a:p>
                      </a:txBody>
                      <a:tcPr/>
                    </a:tc>
                    <a:extLst>
                      <a:ext uri="{0D108BD9-81ED-4DB2-BD59-A6C34878D82A}">
                        <a16:rowId xmlns:a16="http://schemas.microsoft.com/office/drawing/2014/main" val="839197509"/>
                      </a:ext>
                    </a:extLst>
                  </a:tr>
                  <a:tr h="370840">
                    <a:tc>
                      <a:txBody>
                        <a:bodyPr/>
                        <a:lstStyle/>
                        <a:p>
                          <a:pPr algn="ctr"/>
                          <a:r>
                            <a:rPr lang="en-US" dirty="0"/>
                            <a:t>2</a:t>
                          </a:r>
                        </a:p>
                      </a:txBody>
                      <a:tcPr/>
                    </a:tc>
                    <a:tc>
                      <a:txBody>
                        <a:bodyPr/>
                        <a:lstStyle/>
                        <a:p>
                          <a:pPr algn="ctr"/>
                          <a:r>
                            <a:rPr lang="en-US" dirty="0"/>
                            <a:t>23</a:t>
                          </a:r>
                        </a:p>
                      </a:txBody>
                      <a:tcPr/>
                    </a:tc>
                    <a:tc>
                      <a:txBody>
                        <a:bodyPr/>
                        <a:lstStyle/>
                        <a:p>
                          <a:pPr algn="ctr"/>
                          <a:r>
                            <a:rPr lang="en-US" dirty="0"/>
                            <a:t>0</a:t>
                          </a:r>
                        </a:p>
                      </a:txBody>
                      <a:tcPr/>
                    </a:tc>
                    <a:extLst>
                      <a:ext uri="{0D108BD9-81ED-4DB2-BD59-A6C34878D82A}">
                        <a16:rowId xmlns:a16="http://schemas.microsoft.com/office/drawing/2014/main" val="3684071387"/>
                      </a:ext>
                    </a:extLst>
                  </a:tr>
                  <a:tr h="370840">
                    <a:tc>
                      <a:txBody>
                        <a:bodyPr/>
                        <a:lstStyle/>
                        <a:p>
                          <a:pPr algn="ctr"/>
                          <a:r>
                            <a:rPr lang="en-US" dirty="0"/>
                            <a:t>4</a:t>
                          </a:r>
                        </a:p>
                      </a:txBody>
                      <a:tcPr/>
                    </a:tc>
                    <a:tc>
                      <a:txBody>
                        <a:bodyPr/>
                        <a:lstStyle/>
                        <a:p>
                          <a:pPr algn="ctr"/>
                          <a:r>
                            <a:rPr lang="en-US" dirty="0"/>
                            <a:t>57</a:t>
                          </a:r>
                        </a:p>
                      </a:txBody>
                      <a:tcPr/>
                    </a:tc>
                    <a:tc>
                      <a:txBody>
                        <a:bodyPr/>
                        <a:lstStyle/>
                        <a:p>
                          <a:pPr algn="ctr"/>
                          <a:r>
                            <a:rPr lang="en-US" dirty="0"/>
                            <a:t>0</a:t>
                          </a:r>
                        </a:p>
                      </a:txBody>
                      <a:tcPr/>
                    </a:tc>
                    <a:extLst>
                      <a:ext uri="{0D108BD9-81ED-4DB2-BD59-A6C34878D82A}">
                        <a16:rowId xmlns:a16="http://schemas.microsoft.com/office/drawing/2014/main" val="3214582740"/>
                      </a:ext>
                    </a:extLst>
                  </a:tr>
                  <a:tr h="370840">
                    <a:tc>
                      <a:txBody>
                        <a:bodyPr/>
                        <a:lstStyle/>
                        <a:p>
                          <a:pPr algn="ctr"/>
                          <a:r>
                            <a:rPr lang="en-US" dirty="0"/>
                            <a:t>6</a:t>
                          </a:r>
                        </a:p>
                      </a:txBody>
                      <a:tcPr/>
                    </a:tc>
                    <a:tc>
                      <a:txBody>
                        <a:bodyPr/>
                        <a:lstStyle/>
                        <a:p>
                          <a:pPr algn="ctr"/>
                          <a:r>
                            <a:rPr lang="en-US" dirty="0"/>
                            <a:t>107</a:t>
                          </a:r>
                        </a:p>
                      </a:txBody>
                      <a:tcPr/>
                    </a:tc>
                    <a:tc>
                      <a:txBody>
                        <a:bodyPr/>
                        <a:lstStyle/>
                        <a:p>
                          <a:pPr algn="ctr"/>
                          <a:r>
                            <a:rPr lang="en-US" dirty="0"/>
                            <a:t>0</a:t>
                          </a:r>
                        </a:p>
                      </a:txBody>
                      <a:tcPr/>
                    </a:tc>
                    <a:extLst>
                      <a:ext uri="{0D108BD9-81ED-4DB2-BD59-A6C34878D82A}">
                        <a16:rowId xmlns:a16="http://schemas.microsoft.com/office/drawing/2014/main" val="2368477409"/>
                      </a:ext>
                    </a:extLst>
                  </a:tr>
                  <a:tr h="370840">
                    <a:tc>
                      <a:txBody>
                        <a:bodyPr/>
                        <a:lstStyle/>
                        <a:p>
                          <a:pPr algn="ctr"/>
                          <a:r>
                            <a:rPr lang="en-US" dirty="0"/>
                            <a:t>8</a:t>
                          </a:r>
                        </a:p>
                      </a:txBody>
                      <a:tcPr/>
                    </a:tc>
                    <a:tc>
                      <a:txBody>
                        <a:bodyPr/>
                        <a:lstStyle/>
                        <a:p>
                          <a:pPr algn="ctr"/>
                          <a:r>
                            <a:rPr lang="en-US" dirty="0"/>
                            <a:t>173</a:t>
                          </a:r>
                        </a:p>
                      </a:txBody>
                      <a:tcPr/>
                    </a:tc>
                    <a:tc>
                      <a:txBody>
                        <a:bodyPr/>
                        <a:lstStyle/>
                        <a:p>
                          <a:pPr algn="ctr"/>
                          <a:r>
                            <a:rPr lang="en-US" dirty="0"/>
                            <a:t>0</a:t>
                          </a:r>
                        </a:p>
                      </a:txBody>
                      <a:tcPr/>
                    </a:tc>
                    <a:extLst>
                      <a:ext uri="{0D108BD9-81ED-4DB2-BD59-A6C34878D82A}">
                        <a16:rowId xmlns:a16="http://schemas.microsoft.com/office/drawing/2014/main" val="516020841"/>
                      </a:ext>
                    </a:extLst>
                  </a:tr>
                </a:tbl>
              </a:graphicData>
            </a:graphic>
          </p:graphicFrame>
        </mc:Choice>
        <mc:Fallback xmlns="">
          <p:graphicFrame>
            <p:nvGraphicFramePr>
              <p:cNvPr id="9" name="Content Placeholder 6">
                <a:extLst>
                  <a:ext uri="{FF2B5EF4-FFF2-40B4-BE49-F238E27FC236}">
                    <a16:creationId xmlns:a16="http://schemas.microsoft.com/office/drawing/2014/main" id="{7002F252-E8AB-FE46-AEC8-2C61F7ED9C50}"/>
                  </a:ext>
                </a:extLst>
              </p:cNvPr>
              <p:cNvGraphicFramePr>
                <a:graphicFrameLocks/>
              </p:cNvGraphicFramePr>
              <p:nvPr>
                <p:extLst>
                  <p:ext uri="{D42A27DB-BD31-4B8C-83A1-F6EECF244321}">
                    <p14:modId xmlns:p14="http://schemas.microsoft.com/office/powerpoint/2010/main" val="4154832597"/>
                  </p:ext>
                </p:extLst>
              </p:nvPr>
            </p:nvGraphicFramePr>
            <p:xfrm>
              <a:off x="6305893" y="2616731"/>
              <a:ext cx="5422899" cy="2225040"/>
            </p:xfrm>
            <a:graphic>
              <a:graphicData uri="http://schemas.openxmlformats.org/drawingml/2006/table">
                <a:tbl>
                  <a:tblPr firstRow="1" bandRow="1">
                    <a:tableStyleId>{5C22544A-7EE6-4342-B048-85BDC9FD1C3A}</a:tableStyleId>
                  </a:tblPr>
                  <a:tblGrid>
                    <a:gridCol w="1807633">
                      <a:extLst>
                        <a:ext uri="{9D8B030D-6E8A-4147-A177-3AD203B41FA5}">
                          <a16:colId xmlns:a16="http://schemas.microsoft.com/office/drawing/2014/main" val="942763285"/>
                        </a:ext>
                      </a:extLst>
                    </a:gridCol>
                    <a:gridCol w="1807633">
                      <a:extLst>
                        <a:ext uri="{9D8B030D-6E8A-4147-A177-3AD203B41FA5}">
                          <a16:colId xmlns:a16="http://schemas.microsoft.com/office/drawing/2014/main" val="1506105904"/>
                        </a:ext>
                      </a:extLst>
                    </a:gridCol>
                    <a:gridCol w="1807633">
                      <a:extLst>
                        <a:ext uri="{9D8B030D-6E8A-4147-A177-3AD203B41FA5}">
                          <a16:colId xmlns:a16="http://schemas.microsoft.com/office/drawing/2014/main" val="866769832"/>
                        </a:ext>
                      </a:extLst>
                    </a:gridCol>
                  </a:tblGrid>
                  <a:tr h="370840">
                    <a:tc>
                      <a:txBody>
                        <a:bodyPr/>
                        <a:lstStyle/>
                        <a:p>
                          <a:pPr algn="ctr"/>
                          <a:r>
                            <a:rPr lang="en-US" dirty="0"/>
                            <a:t>X-Values</a:t>
                          </a:r>
                        </a:p>
                      </a:txBody>
                      <a:tcPr/>
                    </a:tc>
                    <a:tc>
                      <a:txBody>
                        <a:bodyPr/>
                        <a:lstStyle/>
                        <a:p>
                          <a:pPr algn="ctr"/>
                          <a:r>
                            <a:rPr lang="en-US" dirty="0"/>
                            <a:t>Y-Values</a:t>
                          </a:r>
                        </a:p>
                      </a:txBody>
                      <a:tcPr/>
                    </a:tc>
                    <a:tc>
                      <a:txBody>
                        <a:bodyPr/>
                        <a:lstStyle/>
                        <a:p>
                          <a:endParaRPr lang="en-US"/>
                        </a:p>
                      </a:txBody>
                      <a:tcPr>
                        <a:blipFill>
                          <a:blip r:embed="rId7"/>
                          <a:stretch>
                            <a:fillRect l="-200000" t="-6897" r="-699" b="-524138"/>
                          </a:stretch>
                        </a:blipFill>
                      </a:tcPr>
                    </a:tc>
                    <a:extLst>
                      <a:ext uri="{0D108BD9-81ED-4DB2-BD59-A6C34878D82A}">
                        <a16:rowId xmlns:a16="http://schemas.microsoft.com/office/drawing/2014/main" val="2182943218"/>
                      </a:ext>
                    </a:extLst>
                  </a:tr>
                  <a:tr h="370840">
                    <a:tc>
                      <a:txBody>
                        <a:bodyPr/>
                        <a:lstStyle/>
                        <a:p>
                          <a:pPr algn="ctr"/>
                          <a:r>
                            <a:rPr lang="en-US" dirty="0"/>
                            <a:t>0</a:t>
                          </a:r>
                        </a:p>
                      </a:txBody>
                      <a:tcPr/>
                    </a:tc>
                    <a:tc>
                      <a:txBody>
                        <a:bodyPr/>
                        <a:lstStyle/>
                        <a:p>
                          <a:pPr algn="ctr"/>
                          <a:r>
                            <a:rPr lang="en-US" dirty="0"/>
                            <a:t>5</a:t>
                          </a:r>
                        </a:p>
                      </a:txBody>
                      <a:tcPr/>
                    </a:tc>
                    <a:tc>
                      <a:txBody>
                        <a:bodyPr/>
                        <a:lstStyle/>
                        <a:p>
                          <a:pPr algn="ctr"/>
                          <a:r>
                            <a:rPr lang="en-US" dirty="0"/>
                            <a:t>0</a:t>
                          </a:r>
                        </a:p>
                      </a:txBody>
                      <a:tcPr/>
                    </a:tc>
                    <a:extLst>
                      <a:ext uri="{0D108BD9-81ED-4DB2-BD59-A6C34878D82A}">
                        <a16:rowId xmlns:a16="http://schemas.microsoft.com/office/drawing/2014/main" val="839197509"/>
                      </a:ext>
                    </a:extLst>
                  </a:tr>
                  <a:tr h="370840">
                    <a:tc>
                      <a:txBody>
                        <a:bodyPr/>
                        <a:lstStyle/>
                        <a:p>
                          <a:pPr algn="ctr"/>
                          <a:r>
                            <a:rPr lang="en-US" dirty="0"/>
                            <a:t>2</a:t>
                          </a:r>
                        </a:p>
                      </a:txBody>
                      <a:tcPr/>
                    </a:tc>
                    <a:tc>
                      <a:txBody>
                        <a:bodyPr/>
                        <a:lstStyle/>
                        <a:p>
                          <a:pPr algn="ctr"/>
                          <a:r>
                            <a:rPr lang="en-US" dirty="0"/>
                            <a:t>23</a:t>
                          </a:r>
                        </a:p>
                      </a:txBody>
                      <a:tcPr/>
                    </a:tc>
                    <a:tc>
                      <a:txBody>
                        <a:bodyPr/>
                        <a:lstStyle/>
                        <a:p>
                          <a:pPr algn="ctr"/>
                          <a:r>
                            <a:rPr lang="en-US" dirty="0"/>
                            <a:t>0</a:t>
                          </a:r>
                        </a:p>
                      </a:txBody>
                      <a:tcPr/>
                    </a:tc>
                    <a:extLst>
                      <a:ext uri="{0D108BD9-81ED-4DB2-BD59-A6C34878D82A}">
                        <a16:rowId xmlns:a16="http://schemas.microsoft.com/office/drawing/2014/main" val="3684071387"/>
                      </a:ext>
                    </a:extLst>
                  </a:tr>
                  <a:tr h="370840">
                    <a:tc>
                      <a:txBody>
                        <a:bodyPr/>
                        <a:lstStyle/>
                        <a:p>
                          <a:pPr algn="ctr"/>
                          <a:r>
                            <a:rPr lang="en-US" dirty="0"/>
                            <a:t>4</a:t>
                          </a:r>
                        </a:p>
                      </a:txBody>
                      <a:tcPr/>
                    </a:tc>
                    <a:tc>
                      <a:txBody>
                        <a:bodyPr/>
                        <a:lstStyle/>
                        <a:p>
                          <a:pPr algn="ctr"/>
                          <a:r>
                            <a:rPr lang="en-US" dirty="0"/>
                            <a:t>57</a:t>
                          </a:r>
                        </a:p>
                      </a:txBody>
                      <a:tcPr/>
                    </a:tc>
                    <a:tc>
                      <a:txBody>
                        <a:bodyPr/>
                        <a:lstStyle/>
                        <a:p>
                          <a:pPr algn="ctr"/>
                          <a:r>
                            <a:rPr lang="en-US" dirty="0"/>
                            <a:t>0</a:t>
                          </a:r>
                        </a:p>
                      </a:txBody>
                      <a:tcPr/>
                    </a:tc>
                    <a:extLst>
                      <a:ext uri="{0D108BD9-81ED-4DB2-BD59-A6C34878D82A}">
                        <a16:rowId xmlns:a16="http://schemas.microsoft.com/office/drawing/2014/main" val="3214582740"/>
                      </a:ext>
                    </a:extLst>
                  </a:tr>
                  <a:tr h="370840">
                    <a:tc>
                      <a:txBody>
                        <a:bodyPr/>
                        <a:lstStyle/>
                        <a:p>
                          <a:pPr algn="ctr"/>
                          <a:r>
                            <a:rPr lang="en-US" dirty="0"/>
                            <a:t>6</a:t>
                          </a:r>
                        </a:p>
                      </a:txBody>
                      <a:tcPr/>
                    </a:tc>
                    <a:tc>
                      <a:txBody>
                        <a:bodyPr/>
                        <a:lstStyle/>
                        <a:p>
                          <a:pPr algn="ctr"/>
                          <a:r>
                            <a:rPr lang="en-US" dirty="0"/>
                            <a:t>107</a:t>
                          </a:r>
                        </a:p>
                      </a:txBody>
                      <a:tcPr/>
                    </a:tc>
                    <a:tc>
                      <a:txBody>
                        <a:bodyPr/>
                        <a:lstStyle/>
                        <a:p>
                          <a:pPr algn="ctr"/>
                          <a:r>
                            <a:rPr lang="en-US" dirty="0"/>
                            <a:t>0</a:t>
                          </a:r>
                        </a:p>
                      </a:txBody>
                      <a:tcPr/>
                    </a:tc>
                    <a:extLst>
                      <a:ext uri="{0D108BD9-81ED-4DB2-BD59-A6C34878D82A}">
                        <a16:rowId xmlns:a16="http://schemas.microsoft.com/office/drawing/2014/main" val="2368477409"/>
                      </a:ext>
                    </a:extLst>
                  </a:tr>
                  <a:tr h="370840">
                    <a:tc>
                      <a:txBody>
                        <a:bodyPr/>
                        <a:lstStyle/>
                        <a:p>
                          <a:pPr algn="ctr"/>
                          <a:r>
                            <a:rPr lang="en-US" dirty="0"/>
                            <a:t>8</a:t>
                          </a:r>
                        </a:p>
                      </a:txBody>
                      <a:tcPr/>
                    </a:tc>
                    <a:tc>
                      <a:txBody>
                        <a:bodyPr/>
                        <a:lstStyle/>
                        <a:p>
                          <a:pPr algn="ctr"/>
                          <a:r>
                            <a:rPr lang="en-US" dirty="0"/>
                            <a:t>173</a:t>
                          </a:r>
                        </a:p>
                      </a:txBody>
                      <a:tcPr/>
                    </a:tc>
                    <a:tc>
                      <a:txBody>
                        <a:bodyPr/>
                        <a:lstStyle/>
                        <a:p>
                          <a:pPr algn="ctr"/>
                          <a:r>
                            <a:rPr lang="en-US" dirty="0"/>
                            <a:t>0</a:t>
                          </a:r>
                        </a:p>
                      </a:txBody>
                      <a:tcPr/>
                    </a:tc>
                    <a:extLst>
                      <a:ext uri="{0D108BD9-81ED-4DB2-BD59-A6C34878D82A}">
                        <a16:rowId xmlns:a16="http://schemas.microsoft.com/office/drawing/2014/main" val="516020841"/>
                      </a:ext>
                    </a:extLst>
                  </a:tr>
                </a:tbl>
              </a:graphicData>
            </a:graphic>
          </p:graphicFrame>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73573C2-7940-2647-9FF9-DB75911E813B}"/>
                  </a:ext>
                </a:extLst>
              </p:cNvPr>
              <p:cNvSpPr txBox="1"/>
              <p:nvPr/>
            </p:nvSpPr>
            <p:spPr>
              <a:xfrm>
                <a:off x="6241442" y="5043011"/>
                <a:ext cx="5316855" cy="923330"/>
              </a:xfrm>
              <a:prstGeom prst="rect">
                <a:avLst/>
              </a:prstGeom>
              <a:noFill/>
            </p:spPr>
            <p:txBody>
              <a:bodyPr wrap="square" rtlCol="0">
                <a:spAutoFit/>
              </a:bodyPr>
              <a:lstStyle/>
              <a:p>
                <a:r>
                  <a:rPr lang="en-US" dirty="0"/>
                  <a:t>Notice that when we plug in an even number (numbers that can be represented by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r>
                      <a:rPr lang="en-US" b="0" i="1" smtClean="0">
                        <a:latin typeface="Cambria Math" panose="02040503050406030204" pitchFamily="18" charset="0"/>
                      </a:rPr>
                      <m:t>𝑛</m:t>
                    </m:r>
                    <m:r>
                      <a:rPr lang="en-US" b="0" i="0" smtClean="0">
                        <a:latin typeface="Cambria Math" panose="02040503050406030204" pitchFamily="18" charset="0"/>
                      </a:rPr>
                      <m:t>)</m:t>
                    </m:r>
                  </m:oMath>
                </a14:m>
                <a:r>
                  <a:rPr lang="en-US" dirty="0"/>
                  <a:t> into the equation, our corresponding y-value’s 2-adic valuations is zero.</a:t>
                </a:r>
              </a:p>
            </p:txBody>
          </p:sp>
        </mc:Choice>
        <mc:Fallback xmlns="">
          <p:sp>
            <p:nvSpPr>
              <p:cNvPr id="10" name="TextBox 9">
                <a:extLst>
                  <a:ext uri="{FF2B5EF4-FFF2-40B4-BE49-F238E27FC236}">
                    <a16:creationId xmlns:a16="http://schemas.microsoft.com/office/drawing/2014/main" id="{973573C2-7940-2647-9FF9-DB75911E813B}"/>
                  </a:ext>
                </a:extLst>
              </p:cNvPr>
              <p:cNvSpPr txBox="1">
                <a:spLocks noRot="1" noChangeAspect="1" noMove="1" noResize="1" noEditPoints="1" noAdjustHandles="1" noChangeArrowheads="1" noChangeShapeType="1" noTextEdit="1"/>
              </p:cNvSpPr>
              <p:nvPr/>
            </p:nvSpPr>
            <p:spPr>
              <a:xfrm>
                <a:off x="6241442" y="5043011"/>
                <a:ext cx="5316855" cy="923330"/>
              </a:xfrm>
              <a:prstGeom prst="rect">
                <a:avLst/>
              </a:prstGeom>
              <a:blipFill>
                <a:blip r:embed="rId8"/>
                <a:stretch>
                  <a:fillRect l="-714" t="-1351" r="-1905" b="-9459"/>
                </a:stretch>
              </a:blipFill>
            </p:spPr>
            <p:txBody>
              <a:bodyPr/>
              <a:lstStyle/>
              <a:p>
                <a:r>
                  <a:rPr lang="en-US">
                    <a:noFill/>
                  </a:rPr>
                  <a:t> </a:t>
                </a:r>
              </a:p>
            </p:txBody>
          </p:sp>
        </mc:Fallback>
      </mc:AlternateContent>
    </p:spTree>
    <p:extLst>
      <p:ext uri="{BB962C8B-B14F-4D97-AF65-F5344CB8AC3E}">
        <p14:creationId xmlns:p14="http://schemas.microsoft.com/office/powerpoint/2010/main" val="2760895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4E699A3-06B6-B146-906C-C644CB1C7228}"/>
                  </a:ext>
                </a:extLst>
              </p:cNvPr>
              <p:cNvSpPr>
                <a:spLocks noGrp="1"/>
              </p:cNvSpPr>
              <p:nvPr>
                <p:ph type="title"/>
              </p:nvPr>
            </p:nvSpPr>
            <p:spPr/>
            <p:txBody>
              <a:bodyPr/>
              <a:lstStyle/>
              <a:p>
                <a:r>
                  <a:rPr lang="en-US" cap="none" dirty="0"/>
                  <a:t>2-adic Valuations of the Equation </a:t>
                </a:r>
                <a14:m>
                  <m:oMath xmlns:m="http://schemas.openxmlformats.org/officeDocument/2006/math">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r>
                      <a:rPr lang="en-US" i="1">
                        <a:latin typeface="Cambria Math" panose="02040503050406030204" pitchFamily="18" charset="0"/>
                      </a:rPr>
                      <m:t>+5</m:t>
                    </m:r>
                    <m:r>
                      <a:rPr lang="en-US" i="1">
                        <a:latin typeface="Cambria Math" panose="02040503050406030204" pitchFamily="18" charset="0"/>
                      </a:rPr>
                      <m:t>𝑛</m:t>
                    </m:r>
                    <m:r>
                      <a:rPr lang="en-US" i="1">
                        <a:latin typeface="Cambria Math" panose="02040503050406030204" pitchFamily="18" charset="0"/>
                      </a:rPr>
                      <m:t>+5</m:t>
                    </m:r>
                  </m:oMath>
                </a14:m>
                <a:endParaRPr lang="en-US" cap="none" dirty="0"/>
              </a:p>
            </p:txBody>
          </p:sp>
        </mc:Choice>
        <mc:Fallback xmlns="">
          <p:sp>
            <p:nvSpPr>
              <p:cNvPr id="2" name="Title 1">
                <a:extLst>
                  <a:ext uri="{FF2B5EF4-FFF2-40B4-BE49-F238E27FC236}">
                    <a16:creationId xmlns:a16="http://schemas.microsoft.com/office/drawing/2014/main" id="{84E699A3-06B6-B146-906C-C644CB1C7228}"/>
                  </a:ext>
                </a:extLst>
              </p:cNvPr>
              <p:cNvSpPr>
                <a:spLocks noGrp="1" noRot="1" noChangeAspect="1" noMove="1" noResize="1" noEditPoints="1" noAdjustHandles="1" noChangeArrowheads="1" noChangeShapeType="1" noTextEdit="1"/>
              </p:cNvSpPr>
              <p:nvPr>
                <p:ph type="title"/>
              </p:nvPr>
            </p:nvSpPr>
            <p:spPr>
              <a:blipFill>
                <a:blip r:embed="rId2"/>
                <a:stretch>
                  <a:fillRect l="-1151" b="-172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802CB9D-7005-8847-A776-E0D80F266E1D}"/>
                  </a:ext>
                </a:extLst>
              </p:cNvPr>
              <p:cNvSpPr>
                <a:spLocks noGrp="1"/>
              </p:cNvSpPr>
              <p:nvPr>
                <p:ph idx="1"/>
              </p:nvPr>
            </p:nvSpPr>
            <p:spPr>
              <a:xfrm>
                <a:off x="581193" y="1906176"/>
                <a:ext cx="11029615" cy="1013801"/>
              </a:xfrm>
            </p:spPr>
            <p:txBody>
              <a:bodyPr>
                <a:normAutofit/>
              </a:bodyPr>
              <a:lstStyle/>
              <a:p>
                <a:pPr marL="0" indent="0">
                  <a:buNone/>
                </a:pPr>
                <a:r>
                  <a:rPr lang="en-US" sz="2000" dirty="0"/>
                  <a:t>Now let’s look at only the odd inputs for </a:t>
                </a:r>
                <a14:m>
                  <m:oMath xmlns:m="http://schemas.openxmlformats.org/officeDocument/2006/math">
                    <m:r>
                      <a:rPr lang="en-US" sz="2000" i="1">
                        <a:latin typeface="Cambria Math" panose="02040503050406030204" pitchFamily="18" charset="0"/>
                      </a:rPr>
                      <m:t>2</m:t>
                    </m:r>
                    <m:sSup>
                      <m:sSupPr>
                        <m:ctrlPr>
                          <a:rPr lang="en-US" sz="2000" i="1">
                            <a:latin typeface="Cambria Math" panose="02040503050406030204" pitchFamily="18" charset="0"/>
                          </a:rPr>
                        </m:ctrlPr>
                      </m:sSupPr>
                      <m:e>
                        <m:r>
                          <a:rPr lang="en-US" sz="2000" i="1">
                            <a:latin typeface="Cambria Math" panose="02040503050406030204" pitchFamily="18" charset="0"/>
                          </a:rPr>
                          <m:t>𝑛</m:t>
                        </m:r>
                      </m:e>
                      <m:sup>
                        <m:r>
                          <a:rPr lang="en-US" sz="2000" i="1">
                            <a:latin typeface="Cambria Math" panose="02040503050406030204" pitchFamily="18" charset="0"/>
                          </a:rPr>
                          <m:t>2</m:t>
                        </m:r>
                      </m:sup>
                    </m:sSup>
                    <m:r>
                      <a:rPr lang="en-US" sz="2000" i="1">
                        <a:latin typeface="Cambria Math" panose="02040503050406030204" pitchFamily="18" charset="0"/>
                      </a:rPr>
                      <m:t>+5</m:t>
                    </m:r>
                    <m:r>
                      <a:rPr lang="en-US" sz="2000" i="1">
                        <a:latin typeface="Cambria Math" panose="02040503050406030204" pitchFamily="18" charset="0"/>
                      </a:rPr>
                      <m:t>𝑛</m:t>
                    </m:r>
                    <m:r>
                      <a:rPr lang="en-US" sz="2000" i="1">
                        <a:latin typeface="Cambria Math" panose="02040503050406030204" pitchFamily="18" charset="0"/>
                      </a:rPr>
                      <m:t>+5</m:t>
                    </m:r>
                  </m:oMath>
                </a14:m>
                <a:r>
                  <a:rPr lang="en-US" sz="2000" dirty="0"/>
                  <a:t> since these integers are the ones that give a nonzero 2-adic valuation:</a:t>
                </a:r>
              </a:p>
            </p:txBody>
          </p:sp>
        </mc:Choice>
        <mc:Fallback xmlns="">
          <p:sp>
            <p:nvSpPr>
              <p:cNvPr id="3" name="Content Placeholder 2">
                <a:extLst>
                  <a:ext uri="{FF2B5EF4-FFF2-40B4-BE49-F238E27FC236}">
                    <a16:creationId xmlns:a16="http://schemas.microsoft.com/office/drawing/2014/main" id="{2802CB9D-7005-8847-A776-E0D80F266E1D}"/>
                  </a:ext>
                </a:extLst>
              </p:cNvPr>
              <p:cNvSpPr>
                <a:spLocks noGrp="1" noRot="1" noChangeAspect="1" noMove="1" noResize="1" noEditPoints="1" noAdjustHandles="1" noChangeArrowheads="1" noChangeShapeType="1" noTextEdit="1"/>
              </p:cNvSpPr>
              <p:nvPr>
                <p:ph idx="1"/>
              </p:nvPr>
            </p:nvSpPr>
            <p:spPr>
              <a:xfrm>
                <a:off x="581193" y="1906176"/>
                <a:ext cx="11029615" cy="1013801"/>
              </a:xfrm>
              <a:blipFill>
                <a:blip r:embed="rId3"/>
                <a:stretch>
                  <a:fillRect l="-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8ECEB5C2-03CA-8A42-9D0E-E5BAEB5CC621}"/>
                  </a:ext>
                </a:extLst>
              </p:cNvPr>
              <p:cNvGraphicFramePr>
                <a:graphicFrameLocks noGrp="1"/>
              </p:cNvGraphicFramePr>
              <p:nvPr>
                <p:extLst>
                  <p:ext uri="{D42A27DB-BD31-4B8C-83A1-F6EECF244321}">
                    <p14:modId xmlns:p14="http://schemas.microsoft.com/office/powerpoint/2010/main" val="2690558458"/>
                  </p:ext>
                </p:extLst>
              </p:nvPr>
            </p:nvGraphicFramePr>
            <p:xfrm>
              <a:off x="581192" y="2919977"/>
              <a:ext cx="5514807" cy="3708400"/>
            </p:xfrm>
            <a:graphic>
              <a:graphicData uri="http://schemas.openxmlformats.org/drawingml/2006/table">
                <a:tbl>
                  <a:tblPr firstRow="1" bandRow="1">
                    <a:tableStyleId>{5C22544A-7EE6-4342-B048-85BDC9FD1C3A}</a:tableStyleId>
                  </a:tblPr>
                  <a:tblGrid>
                    <a:gridCol w="1838269">
                      <a:extLst>
                        <a:ext uri="{9D8B030D-6E8A-4147-A177-3AD203B41FA5}">
                          <a16:colId xmlns:a16="http://schemas.microsoft.com/office/drawing/2014/main" val="3198833860"/>
                        </a:ext>
                      </a:extLst>
                    </a:gridCol>
                    <a:gridCol w="1838269">
                      <a:extLst>
                        <a:ext uri="{9D8B030D-6E8A-4147-A177-3AD203B41FA5}">
                          <a16:colId xmlns:a16="http://schemas.microsoft.com/office/drawing/2014/main" val="2317636337"/>
                        </a:ext>
                      </a:extLst>
                    </a:gridCol>
                    <a:gridCol w="1838269">
                      <a:extLst>
                        <a:ext uri="{9D8B030D-6E8A-4147-A177-3AD203B41FA5}">
                          <a16:colId xmlns:a16="http://schemas.microsoft.com/office/drawing/2014/main" val="2351136553"/>
                        </a:ext>
                      </a:extLst>
                    </a:gridCol>
                  </a:tblGrid>
                  <a:tr h="370840">
                    <a:tc>
                      <a:txBody>
                        <a:bodyPr/>
                        <a:lstStyle/>
                        <a:p>
                          <a:pPr algn="ctr"/>
                          <a:r>
                            <a:rPr lang="en-US" dirty="0"/>
                            <a:t>X-Values</a:t>
                          </a:r>
                        </a:p>
                      </a:txBody>
                      <a:tcPr/>
                    </a:tc>
                    <a:tc>
                      <a:txBody>
                        <a:bodyPr/>
                        <a:lstStyle/>
                        <a:p>
                          <a:pPr algn="ctr"/>
                          <a:r>
                            <a:rPr lang="en-US" dirty="0"/>
                            <a:t>Y-Values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1" i="1" smtClean="0">
                                        <a:latin typeface="Cambria Math" panose="02040503050406030204" pitchFamily="18" charset="0"/>
                                      </a:rPr>
                                      <m:t>𝒀</m:t>
                                    </m:r>
                                  </m:e>
                                </m:d>
                              </m:oMath>
                            </m:oMathPara>
                          </a14:m>
                          <a:endParaRPr lang="en-US" sz="1800" dirty="0"/>
                        </a:p>
                      </a:txBody>
                      <a:tcPr/>
                    </a:tc>
                    <a:extLst>
                      <a:ext uri="{0D108BD9-81ED-4DB2-BD59-A6C34878D82A}">
                        <a16:rowId xmlns:a16="http://schemas.microsoft.com/office/drawing/2014/main" val="4148480752"/>
                      </a:ext>
                    </a:extLst>
                  </a:tr>
                  <a:tr h="370840">
                    <a:tc>
                      <a:txBody>
                        <a:bodyPr/>
                        <a:lstStyle/>
                        <a:p>
                          <a:pPr algn="ctr"/>
                          <a:r>
                            <a:rPr lang="en-US" dirty="0"/>
                            <a:t>1</a:t>
                          </a:r>
                        </a:p>
                      </a:txBody>
                      <a:tcPr/>
                    </a:tc>
                    <a:tc>
                      <a:txBody>
                        <a:bodyPr/>
                        <a:lstStyle/>
                        <a:p>
                          <a:pPr algn="ctr"/>
                          <a:r>
                            <a:rPr lang="en-US" dirty="0"/>
                            <a:t>12</a:t>
                          </a:r>
                        </a:p>
                      </a:txBody>
                      <a:tcPr/>
                    </a:tc>
                    <a:tc>
                      <a:txBody>
                        <a:bodyPr/>
                        <a:lstStyle/>
                        <a:p>
                          <a:pPr algn="ctr"/>
                          <a:r>
                            <a:rPr lang="en-US" dirty="0"/>
                            <a:t>2</a:t>
                          </a:r>
                        </a:p>
                      </a:txBody>
                      <a:tcPr/>
                    </a:tc>
                    <a:extLst>
                      <a:ext uri="{0D108BD9-81ED-4DB2-BD59-A6C34878D82A}">
                        <a16:rowId xmlns:a16="http://schemas.microsoft.com/office/drawing/2014/main" val="1466167752"/>
                      </a:ext>
                    </a:extLst>
                  </a:tr>
                  <a:tr h="370840">
                    <a:tc>
                      <a:txBody>
                        <a:bodyPr/>
                        <a:lstStyle/>
                        <a:p>
                          <a:pPr algn="ctr"/>
                          <a:r>
                            <a:rPr lang="en-US" dirty="0"/>
                            <a:t>3</a:t>
                          </a:r>
                        </a:p>
                      </a:txBody>
                      <a:tcPr/>
                    </a:tc>
                    <a:tc>
                      <a:txBody>
                        <a:bodyPr/>
                        <a:lstStyle/>
                        <a:p>
                          <a:pPr algn="ctr"/>
                          <a:r>
                            <a:rPr lang="en-US" dirty="0"/>
                            <a:t>38</a:t>
                          </a:r>
                        </a:p>
                      </a:txBody>
                      <a:tcPr/>
                    </a:tc>
                    <a:tc>
                      <a:txBody>
                        <a:bodyPr/>
                        <a:lstStyle/>
                        <a:p>
                          <a:pPr algn="ctr"/>
                          <a:r>
                            <a:rPr lang="en-US" dirty="0"/>
                            <a:t>1</a:t>
                          </a:r>
                        </a:p>
                      </a:txBody>
                      <a:tcPr/>
                    </a:tc>
                    <a:extLst>
                      <a:ext uri="{0D108BD9-81ED-4DB2-BD59-A6C34878D82A}">
                        <a16:rowId xmlns:a16="http://schemas.microsoft.com/office/drawing/2014/main" val="3169818749"/>
                      </a:ext>
                    </a:extLst>
                  </a:tr>
                  <a:tr h="370840">
                    <a:tc>
                      <a:txBody>
                        <a:bodyPr/>
                        <a:lstStyle/>
                        <a:p>
                          <a:pPr algn="ctr"/>
                          <a:r>
                            <a:rPr lang="en-US" dirty="0"/>
                            <a:t>5</a:t>
                          </a:r>
                        </a:p>
                      </a:txBody>
                      <a:tcPr/>
                    </a:tc>
                    <a:tc>
                      <a:txBody>
                        <a:bodyPr/>
                        <a:lstStyle/>
                        <a:p>
                          <a:pPr algn="ctr"/>
                          <a:r>
                            <a:rPr lang="en-US" dirty="0"/>
                            <a:t>80</a:t>
                          </a:r>
                        </a:p>
                      </a:txBody>
                      <a:tcPr/>
                    </a:tc>
                    <a:tc>
                      <a:txBody>
                        <a:bodyPr/>
                        <a:lstStyle/>
                        <a:p>
                          <a:pPr algn="ctr"/>
                          <a:r>
                            <a:rPr lang="en-US" dirty="0"/>
                            <a:t>4</a:t>
                          </a:r>
                        </a:p>
                      </a:txBody>
                      <a:tcPr/>
                    </a:tc>
                    <a:extLst>
                      <a:ext uri="{0D108BD9-81ED-4DB2-BD59-A6C34878D82A}">
                        <a16:rowId xmlns:a16="http://schemas.microsoft.com/office/drawing/2014/main" val="2732022821"/>
                      </a:ext>
                    </a:extLst>
                  </a:tr>
                  <a:tr h="370840">
                    <a:tc>
                      <a:txBody>
                        <a:bodyPr/>
                        <a:lstStyle/>
                        <a:p>
                          <a:pPr algn="ctr"/>
                          <a:r>
                            <a:rPr lang="en-US" dirty="0"/>
                            <a:t>7</a:t>
                          </a:r>
                        </a:p>
                      </a:txBody>
                      <a:tcPr/>
                    </a:tc>
                    <a:tc>
                      <a:txBody>
                        <a:bodyPr/>
                        <a:lstStyle/>
                        <a:p>
                          <a:pPr algn="ctr"/>
                          <a:r>
                            <a:rPr lang="en-US" dirty="0"/>
                            <a:t>138</a:t>
                          </a:r>
                        </a:p>
                      </a:txBody>
                      <a:tcPr/>
                    </a:tc>
                    <a:tc>
                      <a:txBody>
                        <a:bodyPr/>
                        <a:lstStyle/>
                        <a:p>
                          <a:pPr algn="ctr"/>
                          <a:r>
                            <a:rPr lang="en-US" dirty="0"/>
                            <a:t>1</a:t>
                          </a:r>
                        </a:p>
                      </a:txBody>
                      <a:tcPr/>
                    </a:tc>
                    <a:extLst>
                      <a:ext uri="{0D108BD9-81ED-4DB2-BD59-A6C34878D82A}">
                        <a16:rowId xmlns:a16="http://schemas.microsoft.com/office/drawing/2014/main" val="2282878096"/>
                      </a:ext>
                    </a:extLst>
                  </a:tr>
                  <a:tr h="370840">
                    <a:tc>
                      <a:txBody>
                        <a:bodyPr/>
                        <a:lstStyle/>
                        <a:p>
                          <a:pPr algn="ctr"/>
                          <a:r>
                            <a:rPr lang="en-US" dirty="0"/>
                            <a:t>9</a:t>
                          </a:r>
                        </a:p>
                      </a:txBody>
                      <a:tcPr/>
                    </a:tc>
                    <a:tc>
                      <a:txBody>
                        <a:bodyPr/>
                        <a:lstStyle/>
                        <a:p>
                          <a:pPr algn="ctr"/>
                          <a:r>
                            <a:rPr lang="en-US" dirty="0"/>
                            <a:t>212</a:t>
                          </a:r>
                        </a:p>
                      </a:txBody>
                      <a:tcPr/>
                    </a:tc>
                    <a:tc>
                      <a:txBody>
                        <a:bodyPr/>
                        <a:lstStyle/>
                        <a:p>
                          <a:pPr algn="ctr"/>
                          <a:r>
                            <a:rPr lang="en-US" dirty="0"/>
                            <a:t>2</a:t>
                          </a:r>
                        </a:p>
                      </a:txBody>
                      <a:tcPr/>
                    </a:tc>
                    <a:extLst>
                      <a:ext uri="{0D108BD9-81ED-4DB2-BD59-A6C34878D82A}">
                        <a16:rowId xmlns:a16="http://schemas.microsoft.com/office/drawing/2014/main" val="2024063782"/>
                      </a:ext>
                    </a:extLst>
                  </a:tr>
                  <a:tr h="370840">
                    <a:tc>
                      <a:txBody>
                        <a:bodyPr/>
                        <a:lstStyle/>
                        <a:p>
                          <a:pPr algn="ctr"/>
                          <a:r>
                            <a:rPr lang="en-US" dirty="0"/>
                            <a:t>11</a:t>
                          </a:r>
                        </a:p>
                      </a:txBody>
                      <a:tcPr/>
                    </a:tc>
                    <a:tc>
                      <a:txBody>
                        <a:bodyPr/>
                        <a:lstStyle/>
                        <a:p>
                          <a:pPr algn="ctr"/>
                          <a:r>
                            <a:rPr lang="en-US" dirty="0"/>
                            <a:t>302</a:t>
                          </a:r>
                        </a:p>
                      </a:txBody>
                      <a:tcPr/>
                    </a:tc>
                    <a:tc>
                      <a:txBody>
                        <a:bodyPr/>
                        <a:lstStyle/>
                        <a:p>
                          <a:pPr algn="ctr"/>
                          <a:r>
                            <a:rPr lang="en-US" dirty="0"/>
                            <a:t>1</a:t>
                          </a:r>
                        </a:p>
                      </a:txBody>
                      <a:tcPr/>
                    </a:tc>
                    <a:extLst>
                      <a:ext uri="{0D108BD9-81ED-4DB2-BD59-A6C34878D82A}">
                        <a16:rowId xmlns:a16="http://schemas.microsoft.com/office/drawing/2014/main" val="2384678006"/>
                      </a:ext>
                    </a:extLst>
                  </a:tr>
                  <a:tr h="370840">
                    <a:tc>
                      <a:txBody>
                        <a:bodyPr/>
                        <a:lstStyle/>
                        <a:p>
                          <a:pPr algn="ctr"/>
                          <a:r>
                            <a:rPr lang="en-US" dirty="0"/>
                            <a:t>13</a:t>
                          </a:r>
                        </a:p>
                      </a:txBody>
                      <a:tcPr/>
                    </a:tc>
                    <a:tc>
                      <a:txBody>
                        <a:bodyPr/>
                        <a:lstStyle/>
                        <a:p>
                          <a:pPr algn="ctr"/>
                          <a:r>
                            <a:rPr lang="en-US" dirty="0"/>
                            <a:t>408</a:t>
                          </a:r>
                        </a:p>
                      </a:txBody>
                      <a:tcPr/>
                    </a:tc>
                    <a:tc>
                      <a:txBody>
                        <a:bodyPr/>
                        <a:lstStyle/>
                        <a:p>
                          <a:pPr algn="ctr"/>
                          <a:r>
                            <a:rPr lang="en-US" dirty="0"/>
                            <a:t>3</a:t>
                          </a:r>
                        </a:p>
                      </a:txBody>
                      <a:tcPr/>
                    </a:tc>
                    <a:extLst>
                      <a:ext uri="{0D108BD9-81ED-4DB2-BD59-A6C34878D82A}">
                        <a16:rowId xmlns:a16="http://schemas.microsoft.com/office/drawing/2014/main" val="2448295660"/>
                      </a:ext>
                    </a:extLst>
                  </a:tr>
                  <a:tr h="370840">
                    <a:tc>
                      <a:txBody>
                        <a:bodyPr/>
                        <a:lstStyle/>
                        <a:p>
                          <a:pPr algn="ctr"/>
                          <a:r>
                            <a:rPr lang="en-US" dirty="0"/>
                            <a:t>15</a:t>
                          </a:r>
                        </a:p>
                      </a:txBody>
                      <a:tcPr/>
                    </a:tc>
                    <a:tc>
                      <a:txBody>
                        <a:bodyPr/>
                        <a:lstStyle/>
                        <a:p>
                          <a:pPr algn="ctr"/>
                          <a:r>
                            <a:rPr lang="en-US" dirty="0"/>
                            <a:t>530</a:t>
                          </a:r>
                        </a:p>
                      </a:txBody>
                      <a:tcPr/>
                    </a:tc>
                    <a:tc>
                      <a:txBody>
                        <a:bodyPr/>
                        <a:lstStyle/>
                        <a:p>
                          <a:pPr algn="ctr"/>
                          <a:r>
                            <a:rPr lang="en-US" dirty="0"/>
                            <a:t>1</a:t>
                          </a:r>
                        </a:p>
                      </a:txBody>
                      <a:tcPr/>
                    </a:tc>
                    <a:extLst>
                      <a:ext uri="{0D108BD9-81ED-4DB2-BD59-A6C34878D82A}">
                        <a16:rowId xmlns:a16="http://schemas.microsoft.com/office/drawing/2014/main" val="4021453539"/>
                      </a:ext>
                    </a:extLst>
                  </a:tr>
                  <a:tr h="370840">
                    <a:tc>
                      <a:txBody>
                        <a:bodyPr/>
                        <a:lstStyle/>
                        <a:p>
                          <a:pPr algn="ctr"/>
                          <a:r>
                            <a:rPr lang="en-US" dirty="0"/>
                            <a:t>17</a:t>
                          </a:r>
                        </a:p>
                      </a:txBody>
                      <a:tcPr/>
                    </a:tc>
                    <a:tc>
                      <a:txBody>
                        <a:bodyPr/>
                        <a:lstStyle/>
                        <a:p>
                          <a:pPr algn="ctr"/>
                          <a:r>
                            <a:rPr lang="en-US" dirty="0"/>
                            <a:t>668</a:t>
                          </a:r>
                        </a:p>
                      </a:txBody>
                      <a:tcPr/>
                    </a:tc>
                    <a:tc>
                      <a:txBody>
                        <a:bodyPr/>
                        <a:lstStyle/>
                        <a:p>
                          <a:pPr algn="ctr"/>
                          <a:r>
                            <a:rPr lang="en-US" dirty="0"/>
                            <a:t>2</a:t>
                          </a:r>
                        </a:p>
                      </a:txBody>
                      <a:tcPr/>
                    </a:tc>
                    <a:extLst>
                      <a:ext uri="{0D108BD9-81ED-4DB2-BD59-A6C34878D82A}">
                        <a16:rowId xmlns:a16="http://schemas.microsoft.com/office/drawing/2014/main" val="3323816396"/>
                      </a:ext>
                    </a:extLst>
                  </a:tr>
                </a:tbl>
              </a:graphicData>
            </a:graphic>
          </p:graphicFrame>
        </mc:Choice>
        <mc:Fallback xmlns="">
          <p:graphicFrame>
            <p:nvGraphicFramePr>
              <p:cNvPr id="4" name="Table 3">
                <a:extLst>
                  <a:ext uri="{FF2B5EF4-FFF2-40B4-BE49-F238E27FC236}">
                    <a16:creationId xmlns:a16="http://schemas.microsoft.com/office/drawing/2014/main" id="{8ECEB5C2-03CA-8A42-9D0E-E5BAEB5CC621}"/>
                  </a:ext>
                </a:extLst>
              </p:cNvPr>
              <p:cNvGraphicFramePr>
                <a:graphicFrameLocks noGrp="1"/>
              </p:cNvGraphicFramePr>
              <p:nvPr>
                <p:extLst>
                  <p:ext uri="{D42A27DB-BD31-4B8C-83A1-F6EECF244321}">
                    <p14:modId xmlns:p14="http://schemas.microsoft.com/office/powerpoint/2010/main" val="2690558458"/>
                  </p:ext>
                </p:extLst>
              </p:nvPr>
            </p:nvGraphicFramePr>
            <p:xfrm>
              <a:off x="581192" y="2919977"/>
              <a:ext cx="5514807" cy="3708400"/>
            </p:xfrm>
            <a:graphic>
              <a:graphicData uri="http://schemas.openxmlformats.org/drawingml/2006/table">
                <a:tbl>
                  <a:tblPr firstRow="1" bandRow="1">
                    <a:tableStyleId>{5C22544A-7EE6-4342-B048-85BDC9FD1C3A}</a:tableStyleId>
                  </a:tblPr>
                  <a:tblGrid>
                    <a:gridCol w="1838269">
                      <a:extLst>
                        <a:ext uri="{9D8B030D-6E8A-4147-A177-3AD203B41FA5}">
                          <a16:colId xmlns:a16="http://schemas.microsoft.com/office/drawing/2014/main" val="3198833860"/>
                        </a:ext>
                      </a:extLst>
                    </a:gridCol>
                    <a:gridCol w="1838269">
                      <a:extLst>
                        <a:ext uri="{9D8B030D-6E8A-4147-A177-3AD203B41FA5}">
                          <a16:colId xmlns:a16="http://schemas.microsoft.com/office/drawing/2014/main" val="2317636337"/>
                        </a:ext>
                      </a:extLst>
                    </a:gridCol>
                    <a:gridCol w="1838269">
                      <a:extLst>
                        <a:ext uri="{9D8B030D-6E8A-4147-A177-3AD203B41FA5}">
                          <a16:colId xmlns:a16="http://schemas.microsoft.com/office/drawing/2014/main" val="2351136553"/>
                        </a:ext>
                      </a:extLst>
                    </a:gridCol>
                  </a:tblGrid>
                  <a:tr h="370840">
                    <a:tc>
                      <a:txBody>
                        <a:bodyPr/>
                        <a:lstStyle/>
                        <a:p>
                          <a:pPr algn="ctr"/>
                          <a:r>
                            <a:rPr lang="en-US" dirty="0"/>
                            <a:t>X-Values</a:t>
                          </a:r>
                        </a:p>
                      </a:txBody>
                      <a:tcPr/>
                    </a:tc>
                    <a:tc>
                      <a:txBody>
                        <a:bodyPr/>
                        <a:lstStyle/>
                        <a:p>
                          <a:pPr algn="ctr"/>
                          <a:r>
                            <a:rPr lang="en-US" dirty="0"/>
                            <a:t>Y-Values</a:t>
                          </a:r>
                        </a:p>
                      </a:txBody>
                      <a:tcPr/>
                    </a:tc>
                    <a:tc>
                      <a:txBody>
                        <a:bodyPr/>
                        <a:lstStyle/>
                        <a:p>
                          <a:endParaRPr lang="en-US"/>
                        </a:p>
                      </a:txBody>
                      <a:tcPr>
                        <a:blipFill>
                          <a:blip r:embed="rId4"/>
                          <a:stretch>
                            <a:fillRect l="-200000" t="-3448" r="-1379" b="-931034"/>
                          </a:stretch>
                        </a:blipFill>
                      </a:tcPr>
                    </a:tc>
                    <a:extLst>
                      <a:ext uri="{0D108BD9-81ED-4DB2-BD59-A6C34878D82A}">
                        <a16:rowId xmlns:a16="http://schemas.microsoft.com/office/drawing/2014/main" val="4148480752"/>
                      </a:ext>
                    </a:extLst>
                  </a:tr>
                  <a:tr h="370840">
                    <a:tc>
                      <a:txBody>
                        <a:bodyPr/>
                        <a:lstStyle/>
                        <a:p>
                          <a:pPr algn="ctr"/>
                          <a:r>
                            <a:rPr lang="en-US" dirty="0"/>
                            <a:t>1</a:t>
                          </a:r>
                        </a:p>
                      </a:txBody>
                      <a:tcPr/>
                    </a:tc>
                    <a:tc>
                      <a:txBody>
                        <a:bodyPr/>
                        <a:lstStyle/>
                        <a:p>
                          <a:pPr algn="ctr"/>
                          <a:r>
                            <a:rPr lang="en-US" dirty="0"/>
                            <a:t>12</a:t>
                          </a:r>
                        </a:p>
                      </a:txBody>
                      <a:tcPr/>
                    </a:tc>
                    <a:tc>
                      <a:txBody>
                        <a:bodyPr/>
                        <a:lstStyle/>
                        <a:p>
                          <a:pPr algn="ctr"/>
                          <a:r>
                            <a:rPr lang="en-US" dirty="0"/>
                            <a:t>2</a:t>
                          </a:r>
                        </a:p>
                      </a:txBody>
                      <a:tcPr/>
                    </a:tc>
                    <a:extLst>
                      <a:ext uri="{0D108BD9-81ED-4DB2-BD59-A6C34878D82A}">
                        <a16:rowId xmlns:a16="http://schemas.microsoft.com/office/drawing/2014/main" val="1466167752"/>
                      </a:ext>
                    </a:extLst>
                  </a:tr>
                  <a:tr h="370840">
                    <a:tc>
                      <a:txBody>
                        <a:bodyPr/>
                        <a:lstStyle/>
                        <a:p>
                          <a:pPr algn="ctr"/>
                          <a:r>
                            <a:rPr lang="en-US" dirty="0"/>
                            <a:t>3</a:t>
                          </a:r>
                        </a:p>
                      </a:txBody>
                      <a:tcPr/>
                    </a:tc>
                    <a:tc>
                      <a:txBody>
                        <a:bodyPr/>
                        <a:lstStyle/>
                        <a:p>
                          <a:pPr algn="ctr"/>
                          <a:r>
                            <a:rPr lang="en-US" dirty="0"/>
                            <a:t>38</a:t>
                          </a:r>
                        </a:p>
                      </a:txBody>
                      <a:tcPr/>
                    </a:tc>
                    <a:tc>
                      <a:txBody>
                        <a:bodyPr/>
                        <a:lstStyle/>
                        <a:p>
                          <a:pPr algn="ctr"/>
                          <a:r>
                            <a:rPr lang="en-US" dirty="0"/>
                            <a:t>1</a:t>
                          </a:r>
                        </a:p>
                      </a:txBody>
                      <a:tcPr/>
                    </a:tc>
                    <a:extLst>
                      <a:ext uri="{0D108BD9-81ED-4DB2-BD59-A6C34878D82A}">
                        <a16:rowId xmlns:a16="http://schemas.microsoft.com/office/drawing/2014/main" val="3169818749"/>
                      </a:ext>
                    </a:extLst>
                  </a:tr>
                  <a:tr h="370840">
                    <a:tc>
                      <a:txBody>
                        <a:bodyPr/>
                        <a:lstStyle/>
                        <a:p>
                          <a:pPr algn="ctr"/>
                          <a:r>
                            <a:rPr lang="en-US" dirty="0"/>
                            <a:t>5</a:t>
                          </a:r>
                        </a:p>
                      </a:txBody>
                      <a:tcPr/>
                    </a:tc>
                    <a:tc>
                      <a:txBody>
                        <a:bodyPr/>
                        <a:lstStyle/>
                        <a:p>
                          <a:pPr algn="ctr"/>
                          <a:r>
                            <a:rPr lang="en-US" dirty="0"/>
                            <a:t>80</a:t>
                          </a:r>
                        </a:p>
                      </a:txBody>
                      <a:tcPr/>
                    </a:tc>
                    <a:tc>
                      <a:txBody>
                        <a:bodyPr/>
                        <a:lstStyle/>
                        <a:p>
                          <a:pPr algn="ctr"/>
                          <a:r>
                            <a:rPr lang="en-US" dirty="0"/>
                            <a:t>4</a:t>
                          </a:r>
                        </a:p>
                      </a:txBody>
                      <a:tcPr/>
                    </a:tc>
                    <a:extLst>
                      <a:ext uri="{0D108BD9-81ED-4DB2-BD59-A6C34878D82A}">
                        <a16:rowId xmlns:a16="http://schemas.microsoft.com/office/drawing/2014/main" val="2732022821"/>
                      </a:ext>
                    </a:extLst>
                  </a:tr>
                  <a:tr h="370840">
                    <a:tc>
                      <a:txBody>
                        <a:bodyPr/>
                        <a:lstStyle/>
                        <a:p>
                          <a:pPr algn="ctr"/>
                          <a:r>
                            <a:rPr lang="en-US" dirty="0"/>
                            <a:t>7</a:t>
                          </a:r>
                        </a:p>
                      </a:txBody>
                      <a:tcPr/>
                    </a:tc>
                    <a:tc>
                      <a:txBody>
                        <a:bodyPr/>
                        <a:lstStyle/>
                        <a:p>
                          <a:pPr algn="ctr"/>
                          <a:r>
                            <a:rPr lang="en-US" dirty="0"/>
                            <a:t>138</a:t>
                          </a:r>
                        </a:p>
                      </a:txBody>
                      <a:tcPr/>
                    </a:tc>
                    <a:tc>
                      <a:txBody>
                        <a:bodyPr/>
                        <a:lstStyle/>
                        <a:p>
                          <a:pPr algn="ctr"/>
                          <a:r>
                            <a:rPr lang="en-US" dirty="0"/>
                            <a:t>1</a:t>
                          </a:r>
                        </a:p>
                      </a:txBody>
                      <a:tcPr/>
                    </a:tc>
                    <a:extLst>
                      <a:ext uri="{0D108BD9-81ED-4DB2-BD59-A6C34878D82A}">
                        <a16:rowId xmlns:a16="http://schemas.microsoft.com/office/drawing/2014/main" val="2282878096"/>
                      </a:ext>
                    </a:extLst>
                  </a:tr>
                  <a:tr h="370840">
                    <a:tc>
                      <a:txBody>
                        <a:bodyPr/>
                        <a:lstStyle/>
                        <a:p>
                          <a:pPr algn="ctr"/>
                          <a:r>
                            <a:rPr lang="en-US" dirty="0"/>
                            <a:t>9</a:t>
                          </a:r>
                        </a:p>
                      </a:txBody>
                      <a:tcPr/>
                    </a:tc>
                    <a:tc>
                      <a:txBody>
                        <a:bodyPr/>
                        <a:lstStyle/>
                        <a:p>
                          <a:pPr algn="ctr"/>
                          <a:r>
                            <a:rPr lang="en-US" dirty="0"/>
                            <a:t>212</a:t>
                          </a:r>
                        </a:p>
                      </a:txBody>
                      <a:tcPr/>
                    </a:tc>
                    <a:tc>
                      <a:txBody>
                        <a:bodyPr/>
                        <a:lstStyle/>
                        <a:p>
                          <a:pPr algn="ctr"/>
                          <a:r>
                            <a:rPr lang="en-US" dirty="0"/>
                            <a:t>2</a:t>
                          </a:r>
                        </a:p>
                      </a:txBody>
                      <a:tcPr/>
                    </a:tc>
                    <a:extLst>
                      <a:ext uri="{0D108BD9-81ED-4DB2-BD59-A6C34878D82A}">
                        <a16:rowId xmlns:a16="http://schemas.microsoft.com/office/drawing/2014/main" val="2024063782"/>
                      </a:ext>
                    </a:extLst>
                  </a:tr>
                  <a:tr h="370840">
                    <a:tc>
                      <a:txBody>
                        <a:bodyPr/>
                        <a:lstStyle/>
                        <a:p>
                          <a:pPr algn="ctr"/>
                          <a:r>
                            <a:rPr lang="en-US" dirty="0"/>
                            <a:t>11</a:t>
                          </a:r>
                        </a:p>
                      </a:txBody>
                      <a:tcPr/>
                    </a:tc>
                    <a:tc>
                      <a:txBody>
                        <a:bodyPr/>
                        <a:lstStyle/>
                        <a:p>
                          <a:pPr algn="ctr"/>
                          <a:r>
                            <a:rPr lang="en-US" dirty="0"/>
                            <a:t>302</a:t>
                          </a:r>
                        </a:p>
                      </a:txBody>
                      <a:tcPr/>
                    </a:tc>
                    <a:tc>
                      <a:txBody>
                        <a:bodyPr/>
                        <a:lstStyle/>
                        <a:p>
                          <a:pPr algn="ctr"/>
                          <a:r>
                            <a:rPr lang="en-US" dirty="0"/>
                            <a:t>1</a:t>
                          </a:r>
                        </a:p>
                      </a:txBody>
                      <a:tcPr/>
                    </a:tc>
                    <a:extLst>
                      <a:ext uri="{0D108BD9-81ED-4DB2-BD59-A6C34878D82A}">
                        <a16:rowId xmlns:a16="http://schemas.microsoft.com/office/drawing/2014/main" val="2384678006"/>
                      </a:ext>
                    </a:extLst>
                  </a:tr>
                  <a:tr h="370840">
                    <a:tc>
                      <a:txBody>
                        <a:bodyPr/>
                        <a:lstStyle/>
                        <a:p>
                          <a:pPr algn="ctr"/>
                          <a:r>
                            <a:rPr lang="en-US" dirty="0"/>
                            <a:t>13</a:t>
                          </a:r>
                        </a:p>
                      </a:txBody>
                      <a:tcPr/>
                    </a:tc>
                    <a:tc>
                      <a:txBody>
                        <a:bodyPr/>
                        <a:lstStyle/>
                        <a:p>
                          <a:pPr algn="ctr"/>
                          <a:r>
                            <a:rPr lang="en-US" dirty="0"/>
                            <a:t>408</a:t>
                          </a:r>
                        </a:p>
                      </a:txBody>
                      <a:tcPr/>
                    </a:tc>
                    <a:tc>
                      <a:txBody>
                        <a:bodyPr/>
                        <a:lstStyle/>
                        <a:p>
                          <a:pPr algn="ctr"/>
                          <a:r>
                            <a:rPr lang="en-US" dirty="0"/>
                            <a:t>3</a:t>
                          </a:r>
                        </a:p>
                      </a:txBody>
                      <a:tcPr/>
                    </a:tc>
                    <a:extLst>
                      <a:ext uri="{0D108BD9-81ED-4DB2-BD59-A6C34878D82A}">
                        <a16:rowId xmlns:a16="http://schemas.microsoft.com/office/drawing/2014/main" val="2448295660"/>
                      </a:ext>
                    </a:extLst>
                  </a:tr>
                  <a:tr h="370840">
                    <a:tc>
                      <a:txBody>
                        <a:bodyPr/>
                        <a:lstStyle/>
                        <a:p>
                          <a:pPr algn="ctr"/>
                          <a:r>
                            <a:rPr lang="en-US" dirty="0"/>
                            <a:t>15</a:t>
                          </a:r>
                        </a:p>
                      </a:txBody>
                      <a:tcPr/>
                    </a:tc>
                    <a:tc>
                      <a:txBody>
                        <a:bodyPr/>
                        <a:lstStyle/>
                        <a:p>
                          <a:pPr algn="ctr"/>
                          <a:r>
                            <a:rPr lang="en-US" dirty="0"/>
                            <a:t>530</a:t>
                          </a:r>
                        </a:p>
                      </a:txBody>
                      <a:tcPr/>
                    </a:tc>
                    <a:tc>
                      <a:txBody>
                        <a:bodyPr/>
                        <a:lstStyle/>
                        <a:p>
                          <a:pPr algn="ctr"/>
                          <a:r>
                            <a:rPr lang="en-US" dirty="0"/>
                            <a:t>1</a:t>
                          </a:r>
                        </a:p>
                      </a:txBody>
                      <a:tcPr/>
                    </a:tc>
                    <a:extLst>
                      <a:ext uri="{0D108BD9-81ED-4DB2-BD59-A6C34878D82A}">
                        <a16:rowId xmlns:a16="http://schemas.microsoft.com/office/drawing/2014/main" val="4021453539"/>
                      </a:ext>
                    </a:extLst>
                  </a:tr>
                  <a:tr h="370840">
                    <a:tc>
                      <a:txBody>
                        <a:bodyPr/>
                        <a:lstStyle/>
                        <a:p>
                          <a:pPr algn="ctr"/>
                          <a:r>
                            <a:rPr lang="en-US" dirty="0"/>
                            <a:t>17</a:t>
                          </a:r>
                        </a:p>
                      </a:txBody>
                      <a:tcPr/>
                    </a:tc>
                    <a:tc>
                      <a:txBody>
                        <a:bodyPr/>
                        <a:lstStyle/>
                        <a:p>
                          <a:pPr algn="ctr"/>
                          <a:r>
                            <a:rPr lang="en-US" dirty="0"/>
                            <a:t>668</a:t>
                          </a:r>
                        </a:p>
                      </a:txBody>
                      <a:tcPr/>
                    </a:tc>
                    <a:tc>
                      <a:txBody>
                        <a:bodyPr/>
                        <a:lstStyle/>
                        <a:p>
                          <a:pPr algn="ctr"/>
                          <a:r>
                            <a:rPr lang="en-US" dirty="0"/>
                            <a:t>2</a:t>
                          </a:r>
                        </a:p>
                      </a:txBody>
                      <a:tcPr/>
                    </a:tc>
                    <a:extLst>
                      <a:ext uri="{0D108BD9-81ED-4DB2-BD59-A6C34878D82A}">
                        <a16:rowId xmlns:a16="http://schemas.microsoft.com/office/drawing/2014/main" val="3323816396"/>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E067CBC-0D81-D948-AE98-708164F3550E}"/>
                  </a:ext>
                </a:extLst>
              </p:cNvPr>
              <p:cNvSpPr txBox="1"/>
              <p:nvPr/>
            </p:nvSpPr>
            <p:spPr>
              <a:xfrm>
                <a:off x="6322694" y="2789018"/>
                <a:ext cx="5061418" cy="2862322"/>
              </a:xfrm>
              <a:prstGeom prst="rect">
                <a:avLst/>
              </a:prstGeom>
              <a:noFill/>
            </p:spPr>
            <p:txBody>
              <a:bodyPr wrap="square" rtlCol="0">
                <a:spAutoFit/>
              </a:bodyPr>
              <a:lstStyle/>
              <a:p>
                <a:r>
                  <a:rPr lang="en-US" dirty="0"/>
                  <a:t>Notice that every other 2-adic valuation is one; in other words, the 2-adic valuation remains constant. This may seem tricky because they are all odd numbers, but there are alternate ways to write each odd number:</a:t>
                </a:r>
              </a:p>
              <a:p>
                <a:endParaRPr lang="en-US" dirty="0"/>
              </a:p>
              <a:p>
                <a:pPr marL="285750" indent="-285750">
                  <a:buFont typeface="Arial" panose="020B0604020202020204" pitchFamily="34" charset="0"/>
                  <a:buChar char="•"/>
                </a:pPr>
                <a:r>
                  <a:rPr lang="en-US" dirty="0"/>
                  <a:t>To help us, we can think of even-odd integers and odd-odd integers. To get these integers we plug in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𝑛</m:t>
                    </m:r>
                  </m:oMath>
                </a14:m>
                <a:r>
                  <a:rPr lang="en-US" dirty="0"/>
                  <a:t> and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𝑛</m:t>
                    </m:r>
                    <m:r>
                      <a:rPr lang="en-US" b="0" i="1" smtClean="0">
                        <a:latin typeface="Cambria Math" panose="02040503050406030204" pitchFamily="18" charset="0"/>
                      </a:rPr>
                      <m:t>+1</m:t>
                    </m:r>
                  </m:oMath>
                </a14:m>
                <a:r>
                  <a:rPr lang="en-US" dirty="0"/>
                  <a:t> into our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𝑛</m:t>
                    </m:r>
                    <m:r>
                      <a:rPr lang="en-US" b="0" i="1" smtClean="0">
                        <a:latin typeface="Cambria Math" panose="02040503050406030204" pitchFamily="18" charset="0"/>
                      </a:rPr>
                      <m:t>+1</m:t>
                    </m:r>
                  </m:oMath>
                </a14:m>
                <a:r>
                  <a:rPr lang="en-US" dirty="0"/>
                  <a:t> definition for odd integers to get </a:t>
                </a:r>
                <a14:m>
                  <m:oMath xmlns:m="http://schemas.openxmlformats.org/officeDocument/2006/math">
                    <m:r>
                      <a:rPr lang="en-US" i="1" dirty="0" smtClean="0">
                        <a:latin typeface="Cambria Math" panose="02040503050406030204" pitchFamily="18" charset="0"/>
                      </a:rPr>
                      <m:t>4</m:t>
                    </m:r>
                    <m:r>
                      <a:rPr lang="en-US" i="1">
                        <a:latin typeface="Cambria Math" panose="02040503050406030204" pitchFamily="18" charset="0"/>
                      </a:rPr>
                      <m:t>𝑛</m:t>
                    </m:r>
                    <m:r>
                      <a:rPr lang="en-US" b="0" i="1" smtClean="0">
                        <a:latin typeface="Cambria Math" panose="02040503050406030204" pitchFamily="18" charset="0"/>
                      </a:rPr>
                      <m:t>+1</m:t>
                    </m:r>
                  </m:oMath>
                </a14:m>
                <a:r>
                  <a:rPr lang="en-US" dirty="0"/>
                  <a:t> and </a:t>
                </a:r>
                <a14:m>
                  <m:oMath xmlns:m="http://schemas.openxmlformats.org/officeDocument/2006/math">
                    <m:r>
                      <a:rPr lang="en-US" i="1" dirty="0" smtClean="0">
                        <a:latin typeface="Cambria Math" panose="02040503050406030204" pitchFamily="18" charset="0"/>
                      </a:rPr>
                      <m:t>4</m:t>
                    </m:r>
                    <m:r>
                      <a:rPr lang="en-US" i="1">
                        <a:latin typeface="Cambria Math" panose="02040503050406030204" pitchFamily="18" charset="0"/>
                      </a:rPr>
                      <m:t>𝑛</m:t>
                    </m:r>
                    <m:r>
                      <a:rPr lang="en-US" b="0" i="1" smtClean="0">
                        <a:latin typeface="Cambria Math" panose="02040503050406030204" pitchFamily="18" charset="0"/>
                      </a:rPr>
                      <m:t>+3</m:t>
                    </m:r>
                  </m:oMath>
                </a14:m>
                <a:r>
                  <a:rPr lang="en-US" dirty="0"/>
                  <a:t>.</a:t>
                </a:r>
              </a:p>
            </p:txBody>
          </p:sp>
        </mc:Choice>
        <mc:Fallback xmlns="">
          <p:sp>
            <p:nvSpPr>
              <p:cNvPr id="5" name="TextBox 4">
                <a:extLst>
                  <a:ext uri="{FF2B5EF4-FFF2-40B4-BE49-F238E27FC236}">
                    <a16:creationId xmlns:a16="http://schemas.microsoft.com/office/drawing/2014/main" id="{DE067CBC-0D81-D948-AE98-708164F3550E}"/>
                  </a:ext>
                </a:extLst>
              </p:cNvPr>
              <p:cNvSpPr txBox="1">
                <a:spLocks noRot="1" noChangeAspect="1" noMove="1" noResize="1" noEditPoints="1" noAdjustHandles="1" noChangeArrowheads="1" noChangeShapeType="1" noTextEdit="1"/>
              </p:cNvSpPr>
              <p:nvPr/>
            </p:nvSpPr>
            <p:spPr>
              <a:xfrm>
                <a:off x="6322694" y="2789018"/>
                <a:ext cx="5061418" cy="2862322"/>
              </a:xfrm>
              <a:prstGeom prst="rect">
                <a:avLst/>
              </a:prstGeom>
              <a:blipFill>
                <a:blip r:embed="rId5"/>
                <a:stretch>
                  <a:fillRect l="-1003" t="-885" r="-2005" b="-2212"/>
                </a:stretch>
              </a:blipFill>
            </p:spPr>
            <p:txBody>
              <a:bodyPr/>
              <a:lstStyle/>
              <a:p>
                <a:r>
                  <a:rPr lang="en-US">
                    <a:noFill/>
                  </a:rPr>
                  <a:t> </a:t>
                </a:r>
              </a:p>
            </p:txBody>
          </p:sp>
        </mc:Fallback>
      </mc:AlternateContent>
    </p:spTree>
    <p:extLst>
      <p:ext uri="{BB962C8B-B14F-4D97-AF65-F5344CB8AC3E}">
        <p14:creationId xmlns:p14="http://schemas.microsoft.com/office/powerpoint/2010/main" val="2625933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BBFA2C21-2A56-A24D-BCD0-C16C6E94ECA4}"/>
                  </a:ext>
                </a:extLst>
              </p:cNvPr>
              <p:cNvSpPr>
                <a:spLocks noGrp="1"/>
              </p:cNvSpPr>
              <p:nvPr>
                <p:ph type="title"/>
              </p:nvPr>
            </p:nvSpPr>
            <p:spPr/>
            <p:txBody>
              <a:bodyPr/>
              <a:lstStyle/>
              <a:p>
                <a:r>
                  <a:rPr lang="en-US" cap="none" dirty="0"/>
                  <a:t>2-adic Valuations of the Equation </a:t>
                </a:r>
                <a14:m>
                  <m:oMath xmlns:m="http://schemas.openxmlformats.org/officeDocument/2006/math">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r>
                      <a:rPr lang="en-US" i="1">
                        <a:latin typeface="Cambria Math" panose="02040503050406030204" pitchFamily="18" charset="0"/>
                      </a:rPr>
                      <m:t>+5</m:t>
                    </m:r>
                    <m:r>
                      <a:rPr lang="en-US" i="1">
                        <a:latin typeface="Cambria Math" panose="02040503050406030204" pitchFamily="18" charset="0"/>
                      </a:rPr>
                      <m:t>𝑛</m:t>
                    </m:r>
                    <m:r>
                      <a:rPr lang="en-US" i="1">
                        <a:latin typeface="Cambria Math" panose="02040503050406030204" pitchFamily="18" charset="0"/>
                      </a:rPr>
                      <m:t>+5</m:t>
                    </m:r>
                  </m:oMath>
                </a14:m>
                <a:r>
                  <a:rPr lang="en-US" cap="none" dirty="0"/>
                  <a:t> </a:t>
                </a:r>
              </a:p>
            </p:txBody>
          </p:sp>
        </mc:Choice>
        <mc:Fallback xmlns="">
          <p:sp>
            <p:nvSpPr>
              <p:cNvPr id="4" name="Title 3">
                <a:extLst>
                  <a:ext uri="{FF2B5EF4-FFF2-40B4-BE49-F238E27FC236}">
                    <a16:creationId xmlns:a16="http://schemas.microsoft.com/office/drawing/2014/main" id="{BBFA2C21-2A56-A24D-BCD0-C16C6E94ECA4}"/>
                  </a:ext>
                </a:extLst>
              </p:cNvPr>
              <p:cNvSpPr>
                <a:spLocks noGrp="1" noRot="1" noChangeAspect="1" noMove="1" noResize="1" noEditPoints="1" noAdjustHandles="1" noChangeArrowheads="1" noChangeShapeType="1" noTextEdit="1"/>
              </p:cNvSpPr>
              <p:nvPr>
                <p:ph type="title"/>
              </p:nvPr>
            </p:nvSpPr>
            <p:spPr>
              <a:blipFill>
                <a:blip r:embed="rId2"/>
                <a:stretch>
                  <a:fillRect l="-1151" b="-17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Content Placeholder 7">
                <a:extLst>
                  <a:ext uri="{FF2B5EF4-FFF2-40B4-BE49-F238E27FC236}">
                    <a16:creationId xmlns:a16="http://schemas.microsoft.com/office/drawing/2014/main" id="{C744D2B6-9C75-5845-B5F4-93CFFF843590}"/>
                  </a:ext>
                </a:extLst>
              </p:cNvPr>
              <p:cNvGraphicFramePr>
                <a:graphicFrameLocks noGrp="1"/>
              </p:cNvGraphicFramePr>
              <p:nvPr>
                <p:ph sz="half" idx="2"/>
                <p:extLst>
                  <p:ext uri="{D42A27DB-BD31-4B8C-83A1-F6EECF244321}">
                    <p14:modId xmlns:p14="http://schemas.microsoft.com/office/powerpoint/2010/main" val="4185335369"/>
                  </p:ext>
                </p:extLst>
              </p:nvPr>
            </p:nvGraphicFramePr>
            <p:xfrm>
              <a:off x="580684" y="2816070"/>
              <a:ext cx="5422899" cy="2961640"/>
            </p:xfrm>
            <a:graphic>
              <a:graphicData uri="http://schemas.openxmlformats.org/drawingml/2006/table">
                <a:tbl>
                  <a:tblPr firstRow="1" bandRow="1">
                    <a:tableStyleId>{5C22544A-7EE6-4342-B048-85BDC9FD1C3A}</a:tableStyleId>
                  </a:tblPr>
                  <a:tblGrid>
                    <a:gridCol w="1807633">
                      <a:extLst>
                        <a:ext uri="{9D8B030D-6E8A-4147-A177-3AD203B41FA5}">
                          <a16:colId xmlns:a16="http://schemas.microsoft.com/office/drawing/2014/main" val="535862667"/>
                        </a:ext>
                      </a:extLst>
                    </a:gridCol>
                    <a:gridCol w="1807633">
                      <a:extLst>
                        <a:ext uri="{9D8B030D-6E8A-4147-A177-3AD203B41FA5}">
                          <a16:colId xmlns:a16="http://schemas.microsoft.com/office/drawing/2014/main" val="2906319587"/>
                        </a:ext>
                      </a:extLst>
                    </a:gridCol>
                    <a:gridCol w="1807633">
                      <a:extLst>
                        <a:ext uri="{9D8B030D-6E8A-4147-A177-3AD203B41FA5}">
                          <a16:colId xmlns:a16="http://schemas.microsoft.com/office/drawing/2014/main" val="3857086360"/>
                        </a:ext>
                      </a:extLst>
                    </a:gridCol>
                  </a:tblGrid>
                  <a:tr h="0">
                    <a:tc>
                      <a:txBody>
                        <a:bodyPr/>
                        <a:lstStyle/>
                        <a:p>
                          <a:pPr algn="ctr"/>
                          <a:r>
                            <a:rPr lang="en-US" dirty="0"/>
                            <a:t>X-Values</a:t>
                          </a:r>
                        </a:p>
                      </a:txBody>
                      <a:tcPr/>
                    </a:tc>
                    <a:tc>
                      <a:txBody>
                        <a:bodyPr/>
                        <a:lstStyle/>
                        <a:p>
                          <a:pPr algn="ctr"/>
                          <a:r>
                            <a:rPr lang="en-US" dirty="0"/>
                            <a:t>Y-Values</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1" i="1" smtClean="0">
                                        <a:latin typeface="Cambria Math" panose="02040503050406030204" pitchFamily="18" charset="0"/>
                                      </a:rPr>
                                      <m:t>𝒀</m:t>
                                    </m:r>
                                  </m:e>
                                </m:d>
                              </m:oMath>
                            </m:oMathPara>
                          </a14:m>
                          <a:endParaRPr lang="en-US" dirty="0"/>
                        </a:p>
                      </a:txBody>
                      <a:tcPr/>
                    </a:tc>
                    <a:extLst>
                      <a:ext uri="{0D108BD9-81ED-4DB2-BD59-A6C34878D82A}">
                        <a16:rowId xmlns:a16="http://schemas.microsoft.com/office/drawing/2014/main" val="619548480"/>
                      </a:ext>
                    </a:extLst>
                  </a:tr>
                  <a:tr h="370840">
                    <a:tc>
                      <a:txBody>
                        <a:bodyPr/>
                        <a:lstStyle/>
                        <a:p>
                          <a:pPr algn="ctr"/>
                          <a:r>
                            <a:rPr lang="en-US" dirty="0"/>
                            <a:t>3</a:t>
                          </a:r>
                        </a:p>
                      </a:txBody>
                      <a:tcPr/>
                    </a:tc>
                    <a:tc>
                      <a:txBody>
                        <a:bodyPr/>
                        <a:lstStyle/>
                        <a:p>
                          <a:pPr algn="ctr"/>
                          <a:r>
                            <a:rPr lang="en-US" dirty="0"/>
                            <a:t>38</a:t>
                          </a:r>
                        </a:p>
                      </a:txBody>
                      <a:tcPr/>
                    </a:tc>
                    <a:tc>
                      <a:txBody>
                        <a:bodyPr/>
                        <a:lstStyle/>
                        <a:p>
                          <a:pPr algn="ctr"/>
                          <a:r>
                            <a:rPr lang="en-US" dirty="0"/>
                            <a:t>1</a:t>
                          </a:r>
                        </a:p>
                      </a:txBody>
                      <a:tcPr/>
                    </a:tc>
                    <a:extLst>
                      <a:ext uri="{0D108BD9-81ED-4DB2-BD59-A6C34878D82A}">
                        <a16:rowId xmlns:a16="http://schemas.microsoft.com/office/drawing/2014/main" val="361316588"/>
                      </a:ext>
                    </a:extLst>
                  </a:tr>
                  <a:tr h="370840">
                    <a:tc>
                      <a:txBody>
                        <a:bodyPr/>
                        <a:lstStyle/>
                        <a:p>
                          <a:pPr algn="ctr"/>
                          <a:r>
                            <a:rPr lang="en-US" dirty="0"/>
                            <a:t>7</a:t>
                          </a:r>
                        </a:p>
                      </a:txBody>
                      <a:tcPr/>
                    </a:tc>
                    <a:tc>
                      <a:txBody>
                        <a:bodyPr/>
                        <a:lstStyle/>
                        <a:p>
                          <a:pPr algn="ctr"/>
                          <a:r>
                            <a:rPr lang="en-US" dirty="0"/>
                            <a:t>138</a:t>
                          </a:r>
                        </a:p>
                      </a:txBody>
                      <a:tcPr/>
                    </a:tc>
                    <a:tc>
                      <a:txBody>
                        <a:bodyPr/>
                        <a:lstStyle/>
                        <a:p>
                          <a:pPr algn="ctr"/>
                          <a:r>
                            <a:rPr lang="en-US" dirty="0"/>
                            <a:t>1</a:t>
                          </a:r>
                        </a:p>
                      </a:txBody>
                      <a:tcPr/>
                    </a:tc>
                    <a:extLst>
                      <a:ext uri="{0D108BD9-81ED-4DB2-BD59-A6C34878D82A}">
                        <a16:rowId xmlns:a16="http://schemas.microsoft.com/office/drawing/2014/main" val="76464702"/>
                      </a:ext>
                    </a:extLst>
                  </a:tr>
                  <a:tr h="370840">
                    <a:tc>
                      <a:txBody>
                        <a:bodyPr/>
                        <a:lstStyle/>
                        <a:p>
                          <a:pPr algn="ctr"/>
                          <a:r>
                            <a:rPr lang="en-US" dirty="0"/>
                            <a:t>11</a:t>
                          </a:r>
                        </a:p>
                      </a:txBody>
                      <a:tcPr/>
                    </a:tc>
                    <a:tc>
                      <a:txBody>
                        <a:bodyPr/>
                        <a:lstStyle/>
                        <a:p>
                          <a:pPr algn="ctr"/>
                          <a:r>
                            <a:rPr lang="en-US" dirty="0"/>
                            <a:t>302</a:t>
                          </a:r>
                        </a:p>
                      </a:txBody>
                      <a:tcPr/>
                    </a:tc>
                    <a:tc>
                      <a:txBody>
                        <a:bodyPr/>
                        <a:lstStyle/>
                        <a:p>
                          <a:pPr algn="ctr"/>
                          <a:r>
                            <a:rPr lang="en-US" dirty="0"/>
                            <a:t>1</a:t>
                          </a:r>
                        </a:p>
                      </a:txBody>
                      <a:tcPr/>
                    </a:tc>
                    <a:extLst>
                      <a:ext uri="{0D108BD9-81ED-4DB2-BD59-A6C34878D82A}">
                        <a16:rowId xmlns:a16="http://schemas.microsoft.com/office/drawing/2014/main" val="56426071"/>
                      </a:ext>
                    </a:extLst>
                  </a:tr>
                  <a:tr h="370840">
                    <a:tc>
                      <a:txBody>
                        <a:bodyPr/>
                        <a:lstStyle/>
                        <a:p>
                          <a:pPr algn="ctr"/>
                          <a:r>
                            <a:rPr lang="en-US" dirty="0"/>
                            <a:t>15</a:t>
                          </a:r>
                        </a:p>
                      </a:txBody>
                      <a:tcPr/>
                    </a:tc>
                    <a:tc>
                      <a:txBody>
                        <a:bodyPr/>
                        <a:lstStyle/>
                        <a:p>
                          <a:pPr algn="ctr"/>
                          <a:r>
                            <a:rPr lang="en-US" dirty="0"/>
                            <a:t>530</a:t>
                          </a:r>
                        </a:p>
                      </a:txBody>
                      <a:tcPr/>
                    </a:tc>
                    <a:tc>
                      <a:txBody>
                        <a:bodyPr/>
                        <a:lstStyle/>
                        <a:p>
                          <a:pPr algn="ctr"/>
                          <a:r>
                            <a:rPr lang="en-US" dirty="0"/>
                            <a:t>1</a:t>
                          </a:r>
                        </a:p>
                      </a:txBody>
                      <a:tcPr/>
                    </a:tc>
                    <a:extLst>
                      <a:ext uri="{0D108BD9-81ED-4DB2-BD59-A6C34878D82A}">
                        <a16:rowId xmlns:a16="http://schemas.microsoft.com/office/drawing/2014/main" val="2304612430"/>
                      </a:ext>
                    </a:extLst>
                  </a:tr>
                  <a:tr h="370840">
                    <a:tc>
                      <a:txBody>
                        <a:bodyPr/>
                        <a:lstStyle/>
                        <a:p>
                          <a:pPr algn="ctr"/>
                          <a:r>
                            <a:rPr lang="en-US" dirty="0"/>
                            <a:t>19</a:t>
                          </a:r>
                        </a:p>
                      </a:txBody>
                      <a:tcPr/>
                    </a:tc>
                    <a:tc>
                      <a:txBody>
                        <a:bodyPr/>
                        <a:lstStyle/>
                        <a:p>
                          <a:pPr algn="ctr"/>
                          <a:r>
                            <a:rPr lang="en-US" dirty="0"/>
                            <a:t>822</a:t>
                          </a:r>
                        </a:p>
                      </a:txBody>
                      <a:tcPr/>
                    </a:tc>
                    <a:tc>
                      <a:txBody>
                        <a:bodyPr/>
                        <a:lstStyle/>
                        <a:p>
                          <a:pPr algn="ctr"/>
                          <a:r>
                            <a:rPr lang="en-US" dirty="0"/>
                            <a:t>1</a:t>
                          </a:r>
                        </a:p>
                      </a:txBody>
                      <a:tcPr/>
                    </a:tc>
                    <a:extLst>
                      <a:ext uri="{0D108BD9-81ED-4DB2-BD59-A6C34878D82A}">
                        <a16:rowId xmlns:a16="http://schemas.microsoft.com/office/drawing/2014/main" val="1304833378"/>
                      </a:ext>
                    </a:extLst>
                  </a:tr>
                  <a:tr h="370840">
                    <a:tc>
                      <a:txBody>
                        <a:bodyPr/>
                        <a:lstStyle/>
                        <a:p>
                          <a:pPr algn="ctr"/>
                          <a:r>
                            <a:rPr lang="en-US" dirty="0"/>
                            <a:t>23</a:t>
                          </a:r>
                        </a:p>
                      </a:txBody>
                      <a:tcPr/>
                    </a:tc>
                    <a:tc>
                      <a:txBody>
                        <a:bodyPr/>
                        <a:lstStyle/>
                        <a:p>
                          <a:pPr algn="ctr"/>
                          <a:r>
                            <a:rPr lang="en-US" dirty="0"/>
                            <a:t>1178</a:t>
                          </a:r>
                        </a:p>
                      </a:txBody>
                      <a:tcPr/>
                    </a:tc>
                    <a:tc>
                      <a:txBody>
                        <a:bodyPr/>
                        <a:lstStyle/>
                        <a:p>
                          <a:pPr algn="ctr"/>
                          <a:r>
                            <a:rPr lang="en-US" dirty="0"/>
                            <a:t>1</a:t>
                          </a:r>
                        </a:p>
                      </a:txBody>
                      <a:tcPr/>
                    </a:tc>
                    <a:extLst>
                      <a:ext uri="{0D108BD9-81ED-4DB2-BD59-A6C34878D82A}">
                        <a16:rowId xmlns:a16="http://schemas.microsoft.com/office/drawing/2014/main" val="1087857751"/>
                      </a:ext>
                    </a:extLst>
                  </a:tr>
                  <a:tr h="370840">
                    <a:tc>
                      <a:txBody>
                        <a:bodyPr/>
                        <a:lstStyle/>
                        <a:p>
                          <a:pPr algn="ctr"/>
                          <a:r>
                            <a:rPr lang="en-US" dirty="0"/>
                            <a:t>27</a:t>
                          </a:r>
                        </a:p>
                      </a:txBody>
                      <a:tcPr/>
                    </a:tc>
                    <a:tc>
                      <a:txBody>
                        <a:bodyPr/>
                        <a:lstStyle/>
                        <a:p>
                          <a:pPr algn="ctr"/>
                          <a:r>
                            <a:rPr lang="en-US" dirty="0"/>
                            <a:t>1598</a:t>
                          </a:r>
                        </a:p>
                      </a:txBody>
                      <a:tcPr/>
                    </a:tc>
                    <a:tc>
                      <a:txBody>
                        <a:bodyPr/>
                        <a:lstStyle/>
                        <a:p>
                          <a:pPr algn="ctr"/>
                          <a:r>
                            <a:rPr lang="en-US" dirty="0"/>
                            <a:t>1</a:t>
                          </a:r>
                        </a:p>
                      </a:txBody>
                      <a:tcPr/>
                    </a:tc>
                    <a:extLst>
                      <a:ext uri="{0D108BD9-81ED-4DB2-BD59-A6C34878D82A}">
                        <a16:rowId xmlns:a16="http://schemas.microsoft.com/office/drawing/2014/main" val="412017718"/>
                      </a:ext>
                    </a:extLst>
                  </a:tr>
                </a:tbl>
              </a:graphicData>
            </a:graphic>
          </p:graphicFrame>
        </mc:Choice>
        <mc:Fallback xmlns="">
          <p:graphicFrame>
            <p:nvGraphicFramePr>
              <p:cNvPr id="8" name="Content Placeholder 7">
                <a:extLst>
                  <a:ext uri="{FF2B5EF4-FFF2-40B4-BE49-F238E27FC236}">
                    <a16:creationId xmlns:a16="http://schemas.microsoft.com/office/drawing/2014/main" id="{C744D2B6-9C75-5845-B5F4-93CFFF843590}"/>
                  </a:ext>
                </a:extLst>
              </p:cNvPr>
              <p:cNvGraphicFramePr>
                <a:graphicFrameLocks noGrp="1"/>
              </p:cNvGraphicFramePr>
              <p:nvPr>
                <p:ph sz="half" idx="2"/>
                <p:extLst>
                  <p:ext uri="{D42A27DB-BD31-4B8C-83A1-F6EECF244321}">
                    <p14:modId xmlns:p14="http://schemas.microsoft.com/office/powerpoint/2010/main" val="4185335369"/>
                  </p:ext>
                </p:extLst>
              </p:nvPr>
            </p:nvGraphicFramePr>
            <p:xfrm>
              <a:off x="580684" y="2816070"/>
              <a:ext cx="5422899" cy="2961640"/>
            </p:xfrm>
            <a:graphic>
              <a:graphicData uri="http://schemas.openxmlformats.org/drawingml/2006/table">
                <a:tbl>
                  <a:tblPr firstRow="1" bandRow="1">
                    <a:tableStyleId>{5C22544A-7EE6-4342-B048-85BDC9FD1C3A}</a:tableStyleId>
                  </a:tblPr>
                  <a:tblGrid>
                    <a:gridCol w="1807633">
                      <a:extLst>
                        <a:ext uri="{9D8B030D-6E8A-4147-A177-3AD203B41FA5}">
                          <a16:colId xmlns:a16="http://schemas.microsoft.com/office/drawing/2014/main" val="535862667"/>
                        </a:ext>
                      </a:extLst>
                    </a:gridCol>
                    <a:gridCol w="1807633">
                      <a:extLst>
                        <a:ext uri="{9D8B030D-6E8A-4147-A177-3AD203B41FA5}">
                          <a16:colId xmlns:a16="http://schemas.microsoft.com/office/drawing/2014/main" val="2906319587"/>
                        </a:ext>
                      </a:extLst>
                    </a:gridCol>
                    <a:gridCol w="1807633">
                      <a:extLst>
                        <a:ext uri="{9D8B030D-6E8A-4147-A177-3AD203B41FA5}">
                          <a16:colId xmlns:a16="http://schemas.microsoft.com/office/drawing/2014/main" val="3857086360"/>
                        </a:ext>
                      </a:extLst>
                    </a:gridCol>
                  </a:tblGrid>
                  <a:tr h="365760">
                    <a:tc>
                      <a:txBody>
                        <a:bodyPr/>
                        <a:lstStyle/>
                        <a:p>
                          <a:pPr algn="ctr"/>
                          <a:r>
                            <a:rPr lang="en-US" dirty="0"/>
                            <a:t>X-Values</a:t>
                          </a:r>
                        </a:p>
                      </a:txBody>
                      <a:tcPr/>
                    </a:tc>
                    <a:tc>
                      <a:txBody>
                        <a:bodyPr/>
                        <a:lstStyle/>
                        <a:p>
                          <a:pPr algn="ctr"/>
                          <a:r>
                            <a:rPr lang="en-US" dirty="0"/>
                            <a:t>Y-Values</a:t>
                          </a:r>
                        </a:p>
                      </a:txBody>
                      <a:tcPr/>
                    </a:tc>
                    <a:tc>
                      <a:txBody>
                        <a:bodyPr/>
                        <a:lstStyle/>
                        <a:p>
                          <a:endParaRPr lang="en-US"/>
                        </a:p>
                      </a:txBody>
                      <a:tcPr>
                        <a:blipFill>
                          <a:blip r:embed="rId3"/>
                          <a:stretch>
                            <a:fillRect l="-199301" t="-6897" r="-1399" b="-727586"/>
                          </a:stretch>
                        </a:blipFill>
                      </a:tcPr>
                    </a:tc>
                    <a:extLst>
                      <a:ext uri="{0D108BD9-81ED-4DB2-BD59-A6C34878D82A}">
                        <a16:rowId xmlns:a16="http://schemas.microsoft.com/office/drawing/2014/main" val="619548480"/>
                      </a:ext>
                    </a:extLst>
                  </a:tr>
                  <a:tr h="370840">
                    <a:tc>
                      <a:txBody>
                        <a:bodyPr/>
                        <a:lstStyle/>
                        <a:p>
                          <a:pPr algn="ctr"/>
                          <a:r>
                            <a:rPr lang="en-US" dirty="0"/>
                            <a:t>3</a:t>
                          </a:r>
                        </a:p>
                      </a:txBody>
                      <a:tcPr/>
                    </a:tc>
                    <a:tc>
                      <a:txBody>
                        <a:bodyPr/>
                        <a:lstStyle/>
                        <a:p>
                          <a:pPr algn="ctr"/>
                          <a:r>
                            <a:rPr lang="en-US" dirty="0"/>
                            <a:t>38</a:t>
                          </a:r>
                        </a:p>
                      </a:txBody>
                      <a:tcPr/>
                    </a:tc>
                    <a:tc>
                      <a:txBody>
                        <a:bodyPr/>
                        <a:lstStyle/>
                        <a:p>
                          <a:pPr algn="ctr"/>
                          <a:r>
                            <a:rPr lang="en-US" dirty="0"/>
                            <a:t>1</a:t>
                          </a:r>
                        </a:p>
                      </a:txBody>
                      <a:tcPr/>
                    </a:tc>
                    <a:extLst>
                      <a:ext uri="{0D108BD9-81ED-4DB2-BD59-A6C34878D82A}">
                        <a16:rowId xmlns:a16="http://schemas.microsoft.com/office/drawing/2014/main" val="361316588"/>
                      </a:ext>
                    </a:extLst>
                  </a:tr>
                  <a:tr h="370840">
                    <a:tc>
                      <a:txBody>
                        <a:bodyPr/>
                        <a:lstStyle/>
                        <a:p>
                          <a:pPr algn="ctr"/>
                          <a:r>
                            <a:rPr lang="en-US" dirty="0"/>
                            <a:t>7</a:t>
                          </a:r>
                        </a:p>
                      </a:txBody>
                      <a:tcPr/>
                    </a:tc>
                    <a:tc>
                      <a:txBody>
                        <a:bodyPr/>
                        <a:lstStyle/>
                        <a:p>
                          <a:pPr algn="ctr"/>
                          <a:r>
                            <a:rPr lang="en-US" dirty="0"/>
                            <a:t>138</a:t>
                          </a:r>
                        </a:p>
                      </a:txBody>
                      <a:tcPr/>
                    </a:tc>
                    <a:tc>
                      <a:txBody>
                        <a:bodyPr/>
                        <a:lstStyle/>
                        <a:p>
                          <a:pPr algn="ctr"/>
                          <a:r>
                            <a:rPr lang="en-US" dirty="0"/>
                            <a:t>1</a:t>
                          </a:r>
                        </a:p>
                      </a:txBody>
                      <a:tcPr/>
                    </a:tc>
                    <a:extLst>
                      <a:ext uri="{0D108BD9-81ED-4DB2-BD59-A6C34878D82A}">
                        <a16:rowId xmlns:a16="http://schemas.microsoft.com/office/drawing/2014/main" val="76464702"/>
                      </a:ext>
                    </a:extLst>
                  </a:tr>
                  <a:tr h="370840">
                    <a:tc>
                      <a:txBody>
                        <a:bodyPr/>
                        <a:lstStyle/>
                        <a:p>
                          <a:pPr algn="ctr"/>
                          <a:r>
                            <a:rPr lang="en-US" dirty="0"/>
                            <a:t>11</a:t>
                          </a:r>
                        </a:p>
                      </a:txBody>
                      <a:tcPr/>
                    </a:tc>
                    <a:tc>
                      <a:txBody>
                        <a:bodyPr/>
                        <a:lstStyle/>
                        <a:p>
                          <a:pPr algn="ctr"/>
                          <a:r>
                            <a:rPr lang="en-US" dirty="0"/>
                            <a:t>302</a:t>
                          </a:r>
                        </a:p>
                      </a:txBody>
                      <a:tcPr/>
                    </a:tc>
                    <a:tc>
                      <a:txBody>
                        <a:bodyPr/>
                        <a:lstStyle/>
                        <a:p>
                          <a:pPr algn="ctr"/>
                          <a:r>
                            <a:rPr lang="en-US" dirty="0"/>
                            <a:t>1</a:t>
                          </a:r>
                        </a:p>
                      </a:txBody>
                      <a:tcPr/>
                    </a:tc>
                    <a:extLst>
                      <a:ext uri="{0D108BD9-81ED-4DB2-BD59-A6C34878D82A}">
                        <a16:rowId xmlns:a16="http://schemas.microsoft.com/office/drawing/2014/main" val="56426071"/>
                      </a:ext>
                    </a:extLst>
                  </a:tr>
                  <a:tr h="370840">
                    <a:tc>
                      <a:txBody>
                        <a:bodyPr/>
                        <a:lstStyle/>
                        <a:p>
                          <a:pPr algn="ctr"/>
                          <a:r>
                            <a:rPr lang="en-US" dirty="0"/>
                            <a:t>15</a:t>
                          </a:r>
                        </a:p>
                      </a:txBody>
                      <a:tcPr/>
                    </a:tc>
                    <a:tc>
                      <a:txBody>
                        <a:bodyPr/>
                        <a:lstStyle/>
                        <a:p>
                          <a:pPr algn="ctr"/>
                          <a:r>
                            <a:rPr lang="en-US" dirty="0"/>
                            <a:t>530</a:t>
                          </a:r>
                        </a:p>
                      </a:txBody>
                      <a:tcPr/>
                    </a:tc>
                    <a:tc>
                      <a:txBody>
                        <a:bodyPr/>
                        <a:lstStyle/>
                        <a:p>
                          <a:pPr algn="ctr"/>
                          <a:r>
                            <a:rPr lang="en-US" dirty="0"/>
                            <a:t>1</a:t>
                          </a:r>
                        </a:p>
                      </a:txBody>
                      <a:tcPr/>
                    </a:tc>
                    <a:extLst>
                      <a:ext uri="{0D108BD9-81ED-4DB2-BD59-A6C34878D82A}">
                        <a16:rowId xmlns:a16="http://schemas.microsoft.com/office/drawing/2014/main" val="2304612430"/>
                      </a:ext>
                    </a:extLst>
                  </a:tr>
                  <a:tr h="370840">
                    <a:tc>
                      <a:txBody>
                        <a:bodyPr/>
                        <a:lstStyle/>
                        <a:p>
                          <a:pPr algn="ctr"/>
                          <a:r>
                            <a:rPr lang="en-US" dirty="0"/>
                            <a:t>19</a:t>
                          </a:r>
                        </a:p>
                      </a:txBody>
                      <a:tcPr/>
                    </a:tc>
                    <a:tc>
                      <a:txBody>
                        <a:bodyPr/>
                        <a:lstStyle/>
                        <a:p>
                          <a:pPr algn="ctr"/>
                          <a:r>
                            <a:rPr lang="en-US" dirty="0"/>
                            <a:t>822</a:t>
                          </a:r>
                        </a:p>
                      </a:txBody>
                      <a:tcPr/>
                    </a:tc>
                    <a:tc>
                      <a:txBody>
                        <a:bodyPr/>
                        <a:lstStyle/>
                        <a:p>
                          <a:pPr algn="ctr"/>
                          <a:r>
                            <a:rPr lang="en-US" dirty="0"/>
                            <a:t>1</a:t>
                          </a:r>
                        </a:p>
                      </a:txBody>
                      <a:tcPr/>
                    </a:tc>
                    <a:extLst>
                      <a:ext uri="{0D108BD9-81ED-4DB2-BD59-A6C34878D82A}">
                        <a16:rowId xmlns:a16="http://schemas.microsoft.com/office/drawing/2014/main" val="1304833378"/>
                      </a:ext>
                    </a:extLst>
                  </a:tr>
                  <a:tr h="370840">
                    <a:tc>
                      <a:txBody>
                        <a:bodyPr/>
                        <a:lstStyle/>
                        <a:p>
                          <a:pPr algn="ctr"/>
                          <a:r>
                            <a:rPr lang="en-US" dirty="0"/>
                            <a:t>23</a:t>
                          </a:r>
                        </a:p>
                      </a:txBody>
                      <a:tcPr/>
                    </a:tc>
                    <a:tc>
                      <a:txBody>
                        <a:bodyPr/>
                        <a:lstStyle/>
                        <a:p>
                          <a:pPr algn="ctr"/>
                          <a:r>
                            <a:rPr lang="en-US" dirty="0"/>
                            <a:t>1178</a:t>
                          </a:r>
                        </a:p>
                      </a:txBody>
                      <a:tcPr/>
                    </a:tc>
                    <a:tc>
                      <a:txBody>
                        <a:bodyPr/>
                        <a:lstStyle/>
                        <a:p>
                          <a:pPr algn="ctr"/>
                          <a:r>
                            <a:rPr lang="en-US" dirty="0"/>
                            <a:t>1</a:t>
                          </a:r>
                        </a:p>
                      </a:txBody>
                      <a:tcPr/>
                    </a:tc>
                    <a:extLst>
                      <a:ext uri="{0D108BD9-81ED-4DB2-BD59-A6C34878D82A}">
                        <a16:rowId xmlns:a16="http://schemas.microsoft.com/office/drawing/2014/main" val="1087857751"/>
                      </a:ext>
                    </a:extLst>
                  </a:tr>
                  <a:tr h="370840">
                    <a:tc>
                      <a:txBody>
                        <a:bodyPr/>
                        <a:lstStyle/>
                        <a:p>
                          <a:pPr algn="ctr"/>
                          <a:r>
                            <a:rPr lang="en-US" dirty="0"/>
                            <a:t>27</a:t>
                          </a:r>
                        </a:p>
                      </a:txBody>
                      <a:tcPr/>
                    </a:tc>
                    <a:tc>
                      <a:txBody>
                        <a:bodyPr/>
                        <a:lstStyle/>
                        <a:p>
                          <a:pPr algn="ctr"/>
                          <a:r>
                            <a:rPr lang="en-US" dirty="0"/>
                            <a:t>1598</a:t>
                          </a:r>
                        </a:p>
                      </a:txBody>
                      <a:tcPr/>
                    </a:tc>
                    <a:tc>
                      <a:txBody>
                        <a:bodyPr/>
                        <a:lstStyle/>
                        <a:p>
                          <a:pPr algn="ctr"/>
                          <a:r>
                            <a:rPr lang="en-US" dirty="0"/>
                            <a:t>1</a:t>
                          </a:r>
                        </a:p>
                      </a:txBody>
                      <a:tcPr/>
                    </a:tc>
                    <a:extLst>
                      <a:ext uri="{0D108BD9-81ED-4DB2-BD59-A6C34878D82A}">
                        <a16:rowId xmlns:a16="http://schemas.microsoft.com/office/drawing/2014/main" val="412017718"/>
                      </a:ext>
                    </a:extLst>
                  </a:tr>
                </a:tbl>
              </a:graphicData>
            </a:graphic>
          </p:graphicFrame>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86EC27D-6C1F-5544-8FD1-4C9DBEED89D6}"/>
                  </a:ext>
                </a:extLst>
              </p:cNvPr>
              <p:cNvSpPr txBox="1"/>
              <p:nvPr/>
            </p:nvSpPr>
            <p:spPr>
              <a:xfrm>
                <a:off x="540067" y="5759010"/>
                <a:ext cx="11111865" cy="923330"/>
              </a:xfrm>
              <a:prstGeom prst="rect">
                <a:avLst/>
              </a:prstGeom>
              <a:noFill/>
            </p:spPr>
            <p:txBody>
              <a:bodyPr wrap="square" rtlCol="0">
                <a:spAutoFit/>
              </a:bodyPr>
              <a:lstStyle/>
              <a:p>
                <a:r>
                  <a:rPr lang="en-US" dirty="0"/>
                  <a:t>The biggest takeaway from these two tables is the application from the previous slide: the integers that can be written as </a:t>
                </a:r>
                <a14:m>
                  <m:oMath xmlns:m="http://schemas.openxmlformats.org/officeDocument/2006/math">
                    <m:r>
                      <a:rPr lang="en-US" i="1" dirty="0" smtClean="0">
                        <a:latin typeface="Cambria Math" panose="02040503050406030204" pitchFamily="18" charset="0"/>
                      </a:rPr>
                      <m:t>4</m:t>
                    </m:r>
                    <m:r>
                      <a:rPr lang="en-US" i="1">
                        <a:latin typeface="Cambria Math" panose="02040503050406030204" pitchFamily="18" charset="0"/>
                      </a:rPr>
                      <m:t>𝑛</m:t>
                    </m:r>
                    <m:r>
                      <a:rPr lang="en-US" i="1">
                        <a:latin typeface="Cambria Math" panose="02040503050406030204" pitchFamily="18" charset="0"/>
                      </a:rPr>
                      <m:t>+3</m:t>
                    </m:r>
                  </m:oMath>
                </a14:m>
                <a:r>
                  <a:rPr lang="en-US" dirty="0"/>
                  <a:t> have a constant unanimous 2-adic valuation of </a:t>
                </a:r>
                <a14:m>
                  <m:oMath xmlns:m="http://schemas.openxmlformats.org/officeDocument/2006/math">
                    <m:r>
                      <a:rPr lang="en-US" b="0" i="1" smtClean="0">
                        <a:latin typeface="Cambria Math" panose="02040503050406030204" pitchFamily="18" charset="0"/>
                      </a:rPr>
                      <m:t>1</m:t>
                    </m:r>
                  </m:oMath>
                </a14:m>
                <a:r>
                  <a:rPr lang="en-US" dirty="0"/>
                  <a:t> while integers that can be written in the form of </a:t>
                </a:r>
                <a14:m>
                  <m:oMath xmlns:m="http://schemas.openxmlformats.org/officeDocument/2006/math">
                    <m:r>
                      <a:rPr lang="en-US" i="1" dirty="0" smtClean="0">
                        <a:latin typeface="Cambria Math" panose="02040503050406030204" pitchFamily="18" charset="0"/>
                      </a:rPr>
                      <m:t>4</m:t>
                    </m:r>
                    <m:r>
                      <a:rPr lang="en-US" i="1">
                        <a:latin typeface="Cambria Math" panose="02040503050406030204" pitchFamily="18" charset="0"/>
                      </a:rPr>
                      <m:t>𝑛</m:t>
                    </m:r>
                    <m:r>
                      <a:rPr lang="en-US" i="1">
                        <a:latin typeface="Cambria Math" panose="02040503050406030204" pitchFamily="18" charset="0"/>
                      </a:rPr>
                      <m:t>+1</m:t>
                    </m:r>
                  </m:oMath>
                </a14:m>
                <a:r>
                  <a:rPr lang="en-US" dirty="0"/>
                  <a:t> have varying </a:t>
                </a:r>
                <a:r>
                  <a:rPr lang="en-US"/>
                  <a:t>2-adic valuations. </a:t>
                </a:r>
                <a:endParaRPr lang="en-US" dirty="0"/>
              </a:p>
            </p:txBody>
          </p:sp>
        </mc:Choice>
        <mc:Fallback xmlns="">
          <p:sp>
            <p:nvSpPr>
              <p:cNvPr id="9" name="TextBox 8">
                <a:extLst>
                  <a:ext uri="{FF2B5EF4-FFF2-40B4-BE49-F238E27FC236}">
                    <a16:creationId xmlns:a16="http://schemas.microsoft.com/office/drawing/2014/main" id="{B86EC27D-6C1F-5544-8FD1-4C9DBEED89D6}"/>
                  </a:ext>
                </a:extLst>
              </p:cNvPr>
              <p:cNvSpPr txBox="1">
                <a:spLocks noRot="1" noChangeAspect="1" noMove="1" noResize="1" noEditPoints="1" noAdjustHandles="1" noChangeArrowheads="1" noChangeShapeType="1" noTextEdit="1"/>
              </p:cNvSpPr>
              <p:nvPr/>
            </p:nvSpPr>
            <p:spPr>
              <a:xfrm>
                <a:off x="540067" y="5759010"/>
                <a:ext cx="11111865" cy="923330"/>
              </a:xfrm>
              <a:prstGeom prst="rect">
                <a:avLst/>
              </a:prstGeom>
              <a:blipFill>
                <a:blip r:embed="rId5"/>
                <a:stretch>
                  <a:fillRect l="-457" t="-1351" r="-571" b="-94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42516F9-4EB9-FF46-9DCD-D1845484B661}"/>
                  </a:ext>
                </a:extLst>
              </p:cNvPr>
              <p:cNvSpPr txBox="1"/>
              <p:nvPr/>
            </p:nvSpPr>
            <p:spPr>
              <a:xfrm>
                <a:off x="915035" y="1914780"/>
                <a:ext cx="4754880" cy="646331"/>
              </a:xfrm>
              <a:prstGeom prst="rect">
                <a:avLst/>
              </a:prstGeom>
              <a:noFill/>
            </p:spPr>
            <p:txBody>
              <a:bodyPr wrap="square" rtlCol="0">
                <a:spAutoFit/>
              </a:bodyPr>
              <a:lstStyle/>
              <a:p>
                <a:r>
                  <a:rPr lang="en-US" dirty="0"/>
                  <a:t>Table for X-Values that can be written in the form of </a:t>
                </a:r>
                <a14:m>
                  <m:oMath xmlns:m="http://schemas.openxmlformats.org/officeDocument/2006/math">
                    <m:r>
                      <a:rPr lang="en-US" i="1" dirty="0" smtClean="0">
                        <a:latin typeface="Cambria Math" panose="02040503050406030204" pitchFamily="18" charset="0"/>
                      </a:rPr>
                      <m:t>4</m:t>
                    </m:r>
                    <m:r>
                      <a:rPr lang="en-US" i="1">
                        <a:latin typeface="Cambria Math" panose="02040503050406030204" pitchFamily="18" charset="0"/>
                      </a:rPr>
                      <m:t>𝑛</m:t>
                    </m:r>
                    <m:r>
                      <a:rPr lang="en-US" i="1">
                        <a:latin typeface="Cambria Math" panose="02040503050406030204" pitchFamily="18" charset="0"/>
                      </a:rPr>
                      <m:t>+3</m:t>
                    </m:r>
                  </m:oMath>
                </a14:m>
                <a:r>
                  <a:rPr lang="en-US" dirty="0"/>
                  <a:t>:</a:t>
                </a:r>
              </a:p>
            </p:txBody>
          </p:sp>
        </mc:Choice>
        <mc:Fallback xmlns="">
          <p:sp>
            <p:nvSpPr>
              <p:cNvPr id="10" name="TextBox 9">
                <a:extLst>
                  <a:ext uri="{FF2B5EF4-FFF2-40B4-BE49-F238E27FC236}">
                    <a16:creationId xmlns:a16="http://schemas.microsoft.com/office/drawing/2014/main" id="{942516F9-4EB9-FF46-9DCD-D1845484B661}"/>
                  </a:ext>
                </a:extLst>
              </p:cNvPr>
              <p:cNvSpPr txBox="1">
                <a:spLocks noRot="1" noChangeAspect="1" noMove="1" noResize="1" noEditPoints="1" noAdjustHandles="1" noChangeArrowheads="1" noChangeShapeType="1" noTextEdit="1"/>
              </p:cNvSpPr>
              <p:nvPr/>
            </p:nvSpPr>
            <p:spPr>
              <a:xfrm>
                <a:off x="915035" y="1914780"/>
                <a:ext cx="4754880" cy="646331"/>
              </a:xfrm>
              <a:prstGeom prst="rect">
                <a:avLst/>
              </a:prstGeom>
              <a:blipFill>
                <a:blip r:embed="rId6"/>
                <a:stretch>
                  <a:fillRect l="-1070" t="-3846"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20BE79B-5393-E84B-BD9D-172B6395253F}"/>
                  </a:ext>
                </a:extLst>
              </p:cNvPr>
              <p:cNvSpPr txBox="1"/>
              <p:nvPr/>
            </p:nvSpPr>
            <p:spPr>
              <a:xfrm>
                <a:off x="6522085" y="1914780"/>
                <a:ext cx="4754880" cy="646331"/>
              </a:xfrm>
              <a:prstGeom prst="rect">
                <a:avLst/>
              </a:prstGeom>
              <a:noFill/>
            </p:spPr>
            <p:txBody>
              <a:bodyPr wrap="square" rtlCol="0">
                <a:spAutoFit/>
              </a:bodyPr>
              <a:lstStyle/>
              <a:p>
                <a:r>
                  <a:rPr lang="en-US" dirty="0"/>
                  <a:t>Table for X-Values that can be written in the form of </a:t>
                </a:r>
                <a14:m>
                  <m:oMath xmlns:m="http://schemas.openxmlformats.org/officeDocument/2006/math">
                    <m:r>
                      <a:rPr lang="en-US" i="1" dirty="0" smtClean="0">
                        <a:latin typeface="Cambria Math" panose="02040503050406030204" pitchFamily="18" charset="0"/>
                      </a:rPr>
                      <m:t>4</m:t>
                    </m:r>
                    <m:r>
                      <a:rPr lang="en-US" i="1">
                        <a:latin typeface="Cambria Math" panose="02040503050406030204" pitchFamily="18" charset="0"/>
                      </a:rPr>
                      <m:t>𝑛</m:t>
                    </m:r>
                    <m:r>
                      <a:rPr lang="en-US" i="1">
                        <a:latin typeface="Cambria Math" panose="02040503050406030204" pitchFamily="18" charset="0"/>
                      </a:rPr>
                      <m:t>+1</m:t>
                    </m:r>
                  </m:oMath>
                </a14:m>
                <a:r>
                  <a:rPr lang="en-US" dirty="0"/>
                  <a:t>: </a:t>
                </a:r>
              </a:p>
            </p:txBody>
          </p:sp>
        </mc:Choice>
        <mc:Fallback xmlns="">
          <p:sp>
            <p:nvSpPr>
              <p:cNvPr id="11" name="TextBox 10">
                <a:extLst>
                  <a:ext uri="{FF2B5EF4-FFF2-40B4-BE49-F238E27FC236}">
                    <a16:creationId xmlns:a16="http://schemas.microsoft.com/office/drawing/2014/main" id="{120BE79B-5393-E84B-BD9D-172B6395253F}"/>
                  </a:ext>
                </a:extLst>
              </p:cNvPr>
              <p:cNvSpPr txBox="1">
                <a:spLocks noRot="1" noChangeAspect="1" noMove="1" noResize="1" noEditPoints="1" noAdjustHandles="1" noChangeArrowheads="1" noChangeShapeType="1" noTextEdit="1"/>
              </p:cNvSpPr>
              <p:nvPr/>
            </p:nvSpPr>
            <p:spPr>
              <a:xfrm>
                <a:off x="6522085" y="1914780"/>
                <a:ext cx="4754880" cy="646331"/>
              </a:xfrm>
              <a:prstGeom prst="rect">
                <a:avLst/>
              </a:prstGeom>
              <a:blipFill>
                <a:blip r:embed="rId7"/>
                <a:stretch>
                  <a:fillRect l="-1067" t="-3846"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2" name="Content Placeholder 6">
                <a:extLst>
                  <a:ext uri="{FF2B5EF4-FFF2-40B4-BE49-F238E27FC236}">
                    <a16:creationId xmlns:a16="http://schemas.microsoft.com/office/drawing/2014/main" id="{91C68FAB-AC23-0043-86A2-85D2C1E7B000}"/>
                  </a:ext>
                </a:extLst>
              </p:cNvPr>
              <p:cNvGraphicFramePr>
                <a:graphicFrameLocks/>
              </p:cNvGraphicFramePr>
              <p:nvPr>
                <p:extLst>
                  <p:ext uri="{D42A27DB-BD31-4B8C-83A1-F6EECF244321}">
                    <p14:modId xmlns:p14="http://schemas.microsoft.com/office/powerpoint/2010/main" val="1715642275"/>
                  </p:ext>
                </p:extLst>
              </p:nvPr>
            </p:nvGraphicFramePr>
            <p:xfrm>
              <a:off x="6229033" y="2816070"/>
              <a:ext cx="5422899" cy="2961640"/>
            </p:xfrm>
            <a:graphic>
              <a:graphicData uri="http://schemas.openxmlformats.org/drawingml/2006/table">
                <a:tbl>
                  <a:tblPr firstRow="1" bandRow="1">
                    <a:tableStyleId>{5C22544A-7EE6-4342-B048-85BDC9FD1C3A}</a:tableStyleId>
                  </a:tblPr>
                  <a:tblGrid>
                    <a:gridCol w="1807633">
                      <a:extLst>
                        <a:ext uri="{9D8B030D-6E8A-4147-A177-3AD203B41FA5}">
                          <a16:colId xmlns:a16="http://schemas.microsoft.com/office/drawing/2014/main" val="3494217324"/>
                        </a:ext>
                      </a:extLst>
                    </a:gridCol>
                    <a:gridCol w="1807633">
                      <a:extLst>
                        <a:ext uri="{9D8B030D-6E8A-4147-A177-3AD203B41FA5}">
                          <a16:colId xmlns:a16="http://schemas.microsoft.com/office/drawing/2014/main" val="552711908"/>
                        </a:ext>
                      </a:extLst>
                    </a:gridCol>
                    <a:gridCol w="1807633">
                      <a:extLst>
                        <a:ext uri="{9D8B030D-6E8A-4147-A177-3AD203B41FA5}">
                          <a16:colId xmlns:a16="http://schemas.microsoft.com/office/drawing/2014/main" val="2755695803"/>
                        </a:ext>
                      </a:extLst>
                    </a:gridCol>
                  </a:tblGrid>
                  <a:tr h="0">
                    <a:tc>
                      <a:txBody>
                        <a:bodyPr/>
                        <a:lstStyle/>
                        <a:p>
                          <a:pPr algn="ctr"/>
                          <a:r>
                            <a:rPr lang="en-US" dirty="0"/>
                            <a:t>X-Values</a:t>
                          </a:r>
                        </a:p>
                      </a:txBody>
                      <a:tcPr/>
                    </a:tc>
                    <a:tc>
                      <a:txBody>
                        <a:bodyPr/>
                        <a:lstStyle/>
                        <a:p>
                          <a:pPr algn="ctr"/>
                          <a:r>
                            <a:rPr lang="en-US" dirty="0"/>
                            <a:t>Y-Values</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2</m:t>
                                    </m:r>
                                  </m:sub>
                                </m:sSub>
                                <m:d>
                                  <m:dPr>
                                    <m:ctrlPr>
                                      <a:rPr lang="en-US" sz="1800" i="1">
                                        <a:latin typeface="Cambria Math" panose="02040503050406030204" pitchFamily="18" charset="0"/>
                                      </a:rPr>
                                    </m:ctrlPr>
                                  </m:dPr>
                                  <m:e>
                                    <m:r>
                                      <a:rPr lang="en-US" sz="1800" b="1" i="1" smtClean="0">
                                        <a:latin typeface="Cambria Math" panose="02040503050406030204" pitchFamily="18" charset="0"/>
                                      </a:rPr>
                                      <m:t>𝒀</m:t>
                                    </m:r>
                                  </m:e>
                                </m:d>
                              </m:oMath>
                            </m:oMathPara>
                          </a14:m>
                          <a:endParaRPr lang="en-US" dirty="0"/>
                        </a:p>
                      </a:txBody>
                      <a:tcPr/>
                    </a:tc>
                    <a:extLst>
                      <a:ext uri="{0D108BD9-81ED-4DB2-BD59-A6C34878D82A}">
                        <a16:rowId xmlns:a16="http://schemas.microsoft.com/office/drawing/2014/main" val="3423521420"/>
                      </a:ext>
                    </a:extLst>
                  </a:tr>
                  <a:tr h="370840">
                    <a:tc>
                      <a:txBody>
                        <a:bodyPr/>
                        <a:lstStyle/>
                        <a:p>
                          <a:pPr algn="ctr"/>
                          <a:r>
                            <a:rPr lang="en-US" dirty="0"/>
                            <a:t>1</a:t>
                          </a:r>
                        </a:p>
                      </a:txBody>
                      <a:tcPr/>
                    </a:tc>
                    <a:tc>
                      <a:txBody>
                        <a:bodyPr/>
                        <a:lstStyle/>
                        <a:p>
                          <a:pPr algn="ctr"/>
                          <a:r>
                            <a:rPr lang="en-US" dirty="0"/>
                            <a:t>12</a:t>
                          </a:r>
                        </a:p>
                      </a:txBody>
                      <a:tcPr/>
                    </a:tc>
                    <a:tc>
                      <a:txBody>
                        <a:bodyPr/>
                        <a:lstStyle/>
                        <a:p>
                          <a:pPr algn="ctr"/>
                          <a:r>
                            <a:rPr lang="en-US" dirty="0"/>
                            <a:t>2</a:t>
                          </a:r>
                        </a:p>
                      </a:txBody>
                      <a:tcPr/>
                    </a:tc>
                    <a:extLst>
                      <a:ext uri="{0D108BD9-81ED-4DB2-BD59-A6C34878D82A}">
                        <a16:rowId xmlns:a16="http://schemas.microsoft.com/office/drawing/2014/main" val="3889446914"/>
                      </a:ext>
                    </a:extLst>
                  </a:tr>
                  <a:tr h="370840">
                    <a:tc>
                      <a:txBody>
                        <a:bodyPr/>
                        <a:lstStyle/>
                        <a:p>
                          <a:pPr algn="ctr"/>
                          <a:r>
                            <a:rPr lang="en-US" dirty="0"/>
                            <a:t>5</a:t>
                          </a:r>
                        </a:p>
                      </a:txBody>
                      <a:tcPr/>
                    </a:tc>
                    <a:tc>
                      <a:txBody>
                        <a:bodyPr/>
                        <a:lstStyle/>
                        <a:p>
                          <a:pPr algn="ctr"/>
                          <a:r>
                            <a:rPr lang="en-US" dirty="0"/>
                            <a:t>80</a:t>
                          </a:r>
                        </a:p>
                      </a:txBody>
                      <a:tcPr/>
                    </a:tc>
                    <a:tc>
                      <a:txBody>
                        <a:bodyPr/>
                        <a:lstStyle/>
                        <a:p>
                          <a:pPr algn="ctr"/>
                          <a:r>
                            <a:rPr lang="en-US" dirty="0"/>
                            <a:t>4</a:t>
                          </a:r>
                        </a:p>
                      </a:txBody>
                      <a:tcPr/>
                    </a:tc>
                    <a:extLst>
                      <a:ext uri="{0D108BD9-81ED-4DB2-BD59-A6C34878D82A}">
                        <a16:rowId xmlns:a16="http://schemas.microsoft.com/office/drawing/2014/main" val="4137642573"/>
                      </a:ext>
                    </a:extLst>
                  </a:tr>
                  <a:tr h="370840">
                    <a:tc>
                      <a:txBody>
                        <a:bodyPr/>
                        <a:lstStyle/>
                        <a:p>
                          <a:pPr algn="ctr"/>
                          <a:r>
                            <a:rPr lang="en-US" dirty="0"/>
                            <a:t>9</a:t>
                          </a:r>
                        </a:p>
                      </a:txBody>
                      <a:tcPr/>
                    </a:tc>
                    <a:tc>
                      <a:txBody>
                        <a:bodyPr/>
                        <a:lstStyle/>
                        <a:p>
                          <a:pPr algn="ctr"/>
                          <a:r>
                            <a:rPr lang="en-US" dirty="0"/>
                            <a:t>212</a:t>
                          </a:r>
                        </a:p>
                      </a:txBody>
                      <a:tcPr/>
                    </a:tc>
                    <a:tc>
                      <a:txBody>
                        <a:bodyPr/>
                        <a:lstStyle/>
                        <a:p>
                          <a:pPr algn="ctr"/>
                          <a:r>
                            <a:rPr lang="en-US" dirty="0"/>
                            <a:t>2</a:t>
                          </a:r>
                        </a:p>
                      </a:txBody>
                      <a:tcPr/>
                    </a:tc>
                    <a:extLst>
                      <a:ext uri="{0D108BD9-81ED-4DB2-BD59-A6C34878D82A}">
                        <a16:rowId xmlns:a16="http://schemas.microsoft.com/office/drawing/2014/main" val="2473768018"/>
                      </a:ext>
                    </a:extLst>
                  </a:tr>
                  <a:tr h="370840">
                    <a:tc>
                      <a:txBody>
                        <a:bodyPr/>
                        <a:lstStyle/>
                        <a:p>
                          <a:pPr algn="ctr"/>
                          <a:r>
                            <a:rPr lang="en-US" dirty="0"/>
                            <a:t>13</a:t>
                          </a:r>
                        </a:p>
                      </a:txBody>
                      <a:tcPr/>
                    </a:tc>
                    <a:tc>
                      <a:txBody>
                        <a:bodyPr/>
                        <a:lstStyle/>
                        <a:p>
                          <a:pPr algn="ctr"/>
                          <a:r>
                            <a:rPr lang="en-US" dirty="0"/>
                            <a:t>408</a:t>
                          </a:r>
                        </a:p>
                      </a:txBody>
                      <a:tcPr/>
                    </a:tc>
                    <a:tc>
                      <a:txBody>
                        <a:bodyPr/>
                        <a:lstStyle/>
                        <a:p>
                          <a:pPr algn="ctr"/>
                          <a:r>
                            <a:rPr lang="en-US" dirty="0"/>
                            <a:t>3</a:t>
                          </a:r>
                        </a:p>
                      </a:txBody>
                      <a:tcPr/>
                    </a:tc>
                    <a:extLst>
                      <a:ext uri="{0D108BD9-81ED-4DB2-BD59-A6C34878D82A}">
                        <a16:rowId xmlns:a16="http://schemas.microsoft.com/office/drawing/2014/main" val="640291458"/>
                      </a:ext>
                    </a:extLst>
                  </a:tr>
                  <a:tr h="370840">
                    <a:tc>
                      <a:txBody>
                        <a:bodyPr/>
                        <a:lstStyle/>
                        <a:p>
                          <a:pPr algn="ctr"/>
                          <a:r>
                            <a:rPr lang="en-US" dirty="0"/>
                            <a:t>17</a:t>
                          </a:r>
                        </a:p>
                      </a:txBody>
                      <a:tcPr/>
                    </a:tc>
                    <a:tc>
                      <a:txBody>
                        <a:bodyPr/>
                        <a:lstStyle/>
                        <a:p>
                          <a:pPr algn="ctr"/>
                          <a:r>
                            <a:rPr lang="en-US" dirty="0"/>
                            <a:t>668</a:t>
                          </a:r>
                        </a:p>
                      </a:txBody>
                      <a:tcPr/>
                    </a:tc>
                    <a:tc>
                      <a:txBody>
                        <a:bodyPr/>
                        <a:lstStyle/>
                        <a:p>
                          <a:pPr algn="ctr"/>
                          <a:r>
                            <a:rPr lang="en-US" dirty="0"/>
                            <a:t>2</a:t>
                          </a:r>
                        </a:p>
                      </a:txBody>
                      <a:tcPr/>
                    </a:tc>
                    <a:extLst>
                      <a:ext uri="{0D108BD9-81ED-4DB2-BD59-A6C34878D82A}">
                        <a16:rowId xmlns:a16="http://schemas.microsoft.com/office/drawing/2014/main" val="367227471"/>
                      </a:ext>
                    </a:extLst>
                  </a:tr>
                  <a:tr h="370840">
                    <a:tc>
                      <a:txBody>
                        <a:bodyPr/>
                        <a:lstStyle/>
                        <a:p>
                          <a:pPr algn="ctr"/>
                          <a:r>
                            <a:rPr lang="en-US" dirty="0"/>
                            <a:t>21</a:t>
                          </a:r>
                        </a:p>
                      </a:txBody>
                      <a:tcPr/>
                    </a:tc>
                    <a:tc>
                      <a:txBody>
                        <a:bodyPr/>
                        <a:lstStyle/>
                        <a:p>
                          <a:pPr algn="ctr"/>
                          <a:r>
                            <a:rPr lang="en-US" dirty="0"/>
                            <a:t>992</a:t>
                          </a:r>
                        </a:p>
                      </a:txBody>
                      <a:tcPr/>
                    </a:tc>
                    <a:tc>
                      <a:txBody>
                        <a:bodyPr/>
                        <a:lstStyle/>
                        <a:p>
                          <a:pPr algn="ctr"/>
                          <a:r>
                            <a:rPr lang="en-US" dirty="0"/>
                            <a:t>5</a:t>
                          </a:r>
                        </a:p>
                      </a:txBody>
                      <a:tcPr/>
                    </a:tc>
                    <a:extLst>
                      <a:ext uri="{0D108BD9-81ED-4DB2-BD59-A6C34878D82A}">
                        <a16:rowId xmlns:a16="http://schemas.microsoft.com/office/drawing/2014/main" val="328205778"/>
                      </a:ext>
                    </a:extLst>
                  </a:tr>
                  <a:tr h="370840">
                    <a:tc>
                      <a:txBody>
                        <a:bodyPr/>
                        <a:lstStyle/>
                        <a:p>
                          <a:pPr algn="ctr"/>
                          <a:r>
                            <a:rPr lang="en-US" dirty="0"/>
                            <a:t>25</a:t>
                          </a:r>
                        </a:p>
                      </a:txBody>
                      <a:tcPr/>
                    </a:tc>
                    <a:tc>
                      <a:txBody>
                        <a:bodyPr/>
                        <a:lstStyle/>
                        <a:p>
                          <a:pPr algn="ctr"/>
                          <a:r>
                            <a:rPr lang="en-US" dirty="0"/>
                            <a:t>1380</a:t>
                          </a:r>
                        </a:p>
                      </a:txBody>
                      <a:tcPr/>
                    </a:tc>
                    <a:tc>
                      <a:txBody>
                        <a:bodyPr/>
                        <a:lstStyle/>
                        <a:p>
                          <a:pPr algn="ctr"/>
                          <a:r>
                            <a:rPr lang="en-US" dirty="0"/>
                            <a:t>2</a:t>
                          </a:r>
                        </a:p>
                      </a:txBody>
                      <a:tcPr/>
                    </a:tc>
                    <a:extLst>
                      <a:ext uri="{0D108BD9-81ED-4DB2-BD59-A6C34878D82A}">
                        <a16:rowId xmlns:a16="http://schemas.microsoft.com/office/drawing/2014/main" val="3901026404"/>
                      </a:ext>
                    </a:extLst>
                  </a:tr>
                </a:tbl>
              </a:graphicData>
            </a:graphic>
          </p:graphicFrame>
        </mc:Choice>
        <mc:Fallback xmlns="">
          <p:graphicFrame>
            <p:nvGraphicFramePr>
              <p:cNvPr id="12" name="Content Placeholder 6">
                <a:extLst>
                  <a:ext uri="{FF2B5EF4-FFF2-40B4-BE49-F238E27FC236}">
                    <a16:creationId xmlns:a16="http://schemas.microsoft.com/office/drawing/2014/main" id="{91C68FAB-AC23-0043-86A2-85D2C1E7B000}"/>
                  </a:ext>
                </a:extLst>
              </p:cNvPr>
              <p:cNvGraphicFramePr>
                <a:graphicFrameLocks/>
              </p:cNvGraphicFramePr>
              <p:nvPr>
                <p:extLst>
                  <p:ext uri="{D42A27DB-BD31-4B8C-83A1-F6EECF244321}">
                    <p14:modId xmlns:p14="http://schemas.microsoft.com/office/powerpoint/2010/main" val="1715642275"/>
                  </p:ext>
                </p:extLst>
              </p:nvPr>
            </p:nvGraphicFramePr>
            <p:xfrm>
              <a:off x="6229033" y="2816070"/>
              <a:ext cx="5422899" cy="2961640"/>
            </p:xfrm>
            <a:graphic>
              <a:graphicData uri="http://schemas.openxmlformats.org/drawingml/2006/table">
                <a:tbl>
                  <a:tblPr firstRow="1" bandRow="1">
                    <a:tableStyleId>{5C22544A-7EE6-4342-B048-85BDC9FD1C3A}</a:tableStyleId>
                  </a:tblPr>
                  <a:tblGrid>
                    <a:gridCol w="1807633">
                      <a:extLst>
                        <a:ext uri="{9D8B030D-6E8A-4147-A177-3AD203B41FA5}">
                          <a16:colId xmlns:a16="http://schemas.microsoft.com/office/drawing/2014/main" val="3494217324"/>
                        </a:ext>
                      </a:extLst>
                    </a:gridCol>
                    <a:gridCol w="1807633">
                      <a:extLst>
                        <a:ext uri="{9D8B030D-6E8A-4147-A177-3AD203B41FA5}">
                          <a16:colId xmlns:a16="http://schemas.microsoft.com/office/drawing/2014/main" val="552711908"/>
                        </a:ext>
                      </a:extLst>
                    </a:gridCol>
                    <a:gridCol w="1807633">
                      <a:extLst>
                        <a:ext uri="{9D8B030D-6E8A-4147-A177-3AD203B41FA5}">
                          <a16:colId xmlns:a16="http://schemas.microsoft.com/office/drawing/2014/main" val="2755695803"/>
                        </a:ext>
                      </a:extLst>
                    </a:gridCol>
                  </a:tblGrid>
                  <a:tr h="365760">
                    <a:tc>
                      <a:txBody>
                        <a:bodyPr/>
                        <a:lstStyle/>
                        <a:p>
                          <a:pPr algn="ctr"/>
                          <a:r>
                            <a:rPr lang="en-US" dirty="0"/>
                            <a:t>X-Values</a:t>
                          </a:r>
                        </a:p>
                      </a:txBody>
                      <a:tcPr/>
                    </a:tc>
                    <a:tc>
                      <a:txBody>
                        <a:bodyPr/>
                        <a:lstStyle/>
                        <a:p>
                          <a:pPr algn="ctr"/>
                          <a:r>
                            <a:rPr lang="en-US" dirty="0"/>
                            <a:t>Y-Values</a:t>
                          </a:r>
                        </a:p>
                      </a:txBody>
                      <a:tcPr/>
                    </a:tc>
                    <a:tc>
                      <a:txBody>
                        <a:bodyPr/>
                        <a:lstStyle/>
                        <a:p>
                          <a:endParaRPr lang="en-US"/>
                        </a:p>
                      </a:txBody>
                      <a:tcPr>
                        <a:blipFill>
                          <a:blip r:embed="rId8"/>
                          <a:stretch>
                            <a:fillRect l="-200000" t="-6897" r="-699" b="-727586"/>
                          </a:stretch>
                        </a:blipFill>
                      </a:tcPr>
                    </a:tc>
                    <a:extLst>
                      <a:ext uri="{0D108BD9-81ED-4DB2-BD59-A6C34878D82A}">
                        <a16:rowId xmlns:a16="http://schemas.microsoft.com/office/drawing/2014/main" val="3423521420"/>
                      </a:ext>
                    </a:extLst>
                  </a:tr>
                  <a:tr h="370840">
                    <a:tc>
                      <a:txBody>
                        <a:bodyPr/>
                        <a:lstStyle/>
                        <a:p>
                          <a:pPr algn="ctr"/>
                          <a:r>
                            <a:rPr lang="en-US" dirty="0"/>
                            <a:t>1</a:t>
                          </a:r>
                        </a:p>
                      </a:txBody>
                      <a:tcPr/>
                    </a:tc>
                    <a:tc>
                      <a:txBody>
                        <a:bodyPr/>
                        <a:lstStyle/>
                        <a:p>
                          <a:pPr algn="ctr"/>
                          <a:r>
                            <a:rPr lang="en-US" dirty="0"/>
                            <a:t>12</a:t>
                          </a:r>
                        </a:p>
                      </a:txBody>
                      <a:tcPr/>
                    </a:tc>
                    <a:tc>
                      <a:txBody>
                        <a:bodyPr/>
                        <a:lstStyle/>
                        <a:p>
                          <a:pPr algn="ctr"/>
                          <a:r>
                            <a:rPr lang="en-US" dirty="0"/>
                            <a:t>2</a:t>
                          </a:r>
                        </a:p>
                      </a:txBody>
                      <a:tcPr/>
                    </a:tc>
                    <a:extLst>
                      <a:ext uri="{0D108BD9-81ED-4DB2-BD59-A6C34878D82A}">
                        <a16:rowId xmlns:a16="http://schemas.microsoft.com/office/drawing/2014/main" val="3889446914"/>
                      </a:ext>
                    </a:extLst>
                  </a:tr>
                  <a:tr h="370840">
                    <a:tc>
                      <a:txBody>
                        <a:bodyPr/>
                        <a:lstStyle/>
                        <a:p>
                          <a:pPr algn="ctr"/>
                          <a:r>
                            <a:rPr lang="en-US" dirty="0"/>
                            <a:t>5</a:t>
                          </a:r>
                        </a:p>
                      </a:txBody>
                      <a:tcPr/>
                    </a:tc>
                    <a:tc>
                      <a:txBody>
                        <a:bodyPr/>
                        <a:lstStyle/>
                        <a:p>
                          <a:pPr algn="ctr"/>
                          <a:r>
                            <a:rPr lang="en-US" dirty="0"/>
                            <a:t>80</a:t>
                          </a:r>
                        </a:p>
                      </a:txBody>
                      <a:tcPr/>
                    </a:tc>
                    <a:tc>
                      <a:txBody>
                        <a:bodyPr/>
                        <a:lstStyle/>
                        <a:p>
                          <a:pPr algn="ctr"/>
                          <a:r>
                            <a:rPr lang="en-US" dirty="0"/>
                            <a:t>4</a:t>
                          </a:r>
                        </a:p>
                      </a:txBody>
                      <a:tcPr/>
                    </a:tc>
                    <a:extLst>
                      <a:ext uri="{0D108BD9-81ED-4DB2-BD59-A6C34878D82A}">
                        <a16:rowId xmlns:a16="http://schemas.microsoft.com/office/drawing/2014/main" val="4137642573"/>
                      </a:ext>
                    </a:extLst>
                  </a:tr>
                  <a:tr h="370840">
                    <a:tc>
                      <a:txBody>
                        <a:bodyPr/>
                        <a:lstStyle/>
                        <a:p>
                          <a:pPr algn="ctr"/>
                          <a:r>
                            <a:rPr lang="en-US" dirty="0"/>
                            <a:t>9</a:t>
                          </a:r>
                        </a:p>
                      </a:txBody>
                      <a:tcPr/>
                    </a:tc>
                    <a:tc>
                      <a:txBody>
                        <a:bodyPr/>
                        <a:lstStyle/>
                        <a:p>
                          <a:pPr algn="ctr"/>
                          <a:r>
                            <a:rPr lang="en-US" dirty="0"/>
                            <a:t>212</a:t>
                          </a:r>
                        </a:p>
                      </a:txBody>
                      <a:tcPr/>
                    </a:tc>
                    <a:tc>
                      <a:txBody>
                        <a:bodyPr/>
                        <a:lstStyle/>
                        <a:p>
                          <a:pPr algn="ctr"/>
                          <a:r>
                            <a:rPr lang="en-US" dirty="0"/>
                            <a:t>2</a:t>
                          </a:r>
                        </a:p>
                      </a:txBody>
                      <a:tcPr/>
                    </a:tc>
                    <a:extLst>
                      <a:ext uri="{0D108BD9-81ED-4DB2-BD59-A6C34878D82A}">
                        <a16:rowId xmlns:a16="http://schemas.microsoft.com/office/drawing/2014/main" val="2473768018"/>
                      </a:ext>
                    </a:extLst>
                  </a:tr>
                  <a:tr h="370840">
                    <a:tc>
                      <a:txBody>
                        <a:bodyPr/>
                        <a:lstStyle/>
                        <a:p>
                          <a:pPr algn="ctr"/>
                          <a:r>
                            <a:rPr lang="en-US" dirty="0"/>
                            <a:t>13</a:t>
                          </a:r>
                        </a:p>
                      </a:txBody>
                      <a:tcPr/>
                    </a:tc>
                    <a:tc>
                      <a:txBody>
                        <a:bodyPr/>
                        <a:lstStyle/>
                        <a:p>
                          <a:pPr algn="ctr"/>
                          <a:r>
                            <a:rPr lang="en-US" dirty="0"/>
                            <a:t>408</a:t>
                          </a:r>
                        </a:p>
                      </a:txBody>
                      <a:tcPr/>
                    </a:tc>
                    <a:tc>
                      <a:txBody>
                        <a:bodyPr/>
                        <a:lstStyle/>
                        <a:p>
                          <a:pPr algn="ctr"/>
                          <a:r>
                            <a:rPr lang="en-US" dirty="0"/>
                            <a:t>3</a:t>
                          </a:r>
                        </a:p>
                      </a:txBody>
                      <a:tcPr/>
                    </a:tc>
                    <a:extLst>
                      <a:ext uri="{0D108BD9-81ED-4DB2-BD59-A6C34878D82A}">
                        <a16:rowId xmlns:a16="http://schemas.microsoft.com/office/drawing/2014/main" val="640291458"/>
                      </a:ext>
                    </a:extLst>
                  </a:tr>
                  <a:tr h="370840">
                    <a:tc>
                      <a:txBody>
                        <a:bodyPr/>
                        <a:lstStyle/>
                        <a:p>
                          <a:pPr algn="ctr"/>
                          <a:r>
                            <a:rPr lang="en-US" dirty="0"/>
                            <a:t>17</a:t>
                          </a:r>
                        </a:p>
                      </a:txBody>
                      <a:tcPr/>
                    </a:tc>
                    <a:tc>
                      <a:txBody>
                        <a:bodyPr/>
                        <a:lstStyle/>
                        <a:p>
                          <a:pPr algn="ctr"/>
                          <a:r>
                            <a:rPr lang="en-US" dirty="0"/>
                            <a:t>668</a:t>
                          </a:r>
                        </a:p>
                      </a:txBody>
                      <a:tcPr/>
                    </a:tc>
                    <a:tc>
                      <a:txBody>
                        <a:bodyPr/>
                        <a:lstStyle/>
                        <a:p>
                          <a:pPr algn="ctr"/>
                          <a:r>
                            <a:rPr lang="en-US" dirty="0"/>
                            <a:t>2</a:t>
                          </a:r>
                        </a:p>
                      </a:txBody>
                      <a:tcPr/>
                    </a:tc>
                    <a:extLst>
                      <a:ext uri="{0D108BD9-81ED-4DB2-BD59-A6C34878D82A}">
                        <a16:rowId xmlns:a16="http://schemas.microsoft.com/office/drawing/2014/main" val="367227471"/>
                      </a:ext>
                    </a:extLst>
                  </a:tr>
                  <a:tr h="370840">
                    <a:tc>
                      <a:txBody>
                        <a:bodyPr/>
                        <a:lstStyle/>
                        <a:p>
                          <a:pPr algn="ctr"/>
                          <a:r>
                            <a:rPr lang="en-US" dirty="0"/>
                            <a:t>21</a:t>
                          </a:r>
                        </a:p>
                      </a:txBody>
                      <a:tcPr/>
                    </a:tc>
                    <a:tc>
                      <a:txBody>
                        <a:bodyPr/>
                        <a:lstStyle/>
                        <a:p>
                          <a:pPr algn="ctr"/>
                          <a:r>
                            <a:rPr lang="en-US" dirty="0"/>
                            <a:t>992</a:t>
                          </a:r>
                        </a:p>
                      </a:txBody>
                      <a:tcPr/>
                    </a:tc>
                    <a:tc>
                      <a:txBody>
                        <a:bodyPr/>
                        <a:lstStyle/>
                        <a:p>
                          <a:pPr algn="ctr"/>
                          <a:r>
                            <a:rPr lang="en-US" dirty="0"/>
                            <a:t>5</a:t>
                          </a:r>
                        </a:p>
                      </a:txBody>
                      <a:tcPr/>
                    </a:tc>
                    <a:extLst>
                      <a:ext uri="{0D108BD9-81ED-4DB2-BD59-A6C34878D82A}">
                        <a16:rowId xmlns:a16="http://schemas.microsoft.com/office/drawing/2014/main" val="328205778"/>
                      </a:ext>
                    </a:extLst>
                  </a:tr>
                  <a:tr h="370840">
                    <a:tc>
                      <a:txBody>
                        <a:bodyPr/>
                        <a:lstStyle/>
                        <a:p>
                          <a:pPr algn="ctr"/>
                          <a:r>
                            <a:rPr lang="en-US" dirty="0"/>
                            <a:t>25</a:t>
                          </a:r>
                        </a:p>
                      </a:txBody>
                      <a:tcPr/>
                    </a:tc>
                    <a:tc>
                      <a:txBody>
                        <a:bodyPr/>
                        <a:lstStyle/>
                        <a:p>
                          <a:pPr algn="ctr"/>
                          <a:r>
                            <a:rPr lang="en-US" dirty="0"/>
                            <a:t>1380</a:t>
                          </a:r>
                        </a:p>
                      </a:txBody>
                      <a:tcPr/>
                    </a:tc>
                    <a:tc>
                      <a:txBody>
                        <a:bodyPr/>
                        <a:lstStyle/>
                        <a:p>
                          <a:pPr algn="ctr"/>
                          <a:r>
                            <a:rPr lang="en-US" dirty="0"/>
                            <a:t>2</a:t>
                          </a:r>
                        </a:p>
                      </a:txBody>
                      <a:tcPr/>
                    </a:tc>
                    <a:extLst>
                      <a:ext uri="{0D108BD9-81ED-4DB2-BD59-A6C34878D82A}">
                        <a16:rowId xmlns:a16="http://schemas.microsoft.com/office/drawing/2014/main" val="3901026404"/>
                      </a:ext>
                    </a:extLst>
                  </a:tr>
                </a:tbl>
              </a:graphicData>
            </a:graphic>
          </p:graphicFrame>
        </mc:Fallback>
      </mc:AlternateContent>
    </p:spTree>
    <p:extLst>
      <p:ext uri="{BB962C8B-B14F-4D97-AF65-F5344CB8AC3E}">
        <p14:creationId xmlns:p14="http://schemas.microsoft.com/office/powerpoint/2010/main" val="4264025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F062-CB32-CF4A-A19A-514ED35327E2}"/>
              </a:ext>
            </a:extLst>
          </p:cNvPr>
          <p:cNvSpPr>
            <a:spLocks noGrp="1"/>
          </p:cNvSpPr>
          <p:nvPr>
            <p:ph type="title"/>
          </p:nvPr>
        </p:nvSpPr>
        <p:spPr/>
        <p:txBody>
          <a:bodyPr/>
          <a:lstStyle/>
          <a:p>
            <a:r>
              <a:rPr lang="en-US" cap="none" dirty="0"/>
              <a:t>2-adic Valuation Tree Model</a:t>
            </a:r>
          </a:p>
        </p:txBody>
      </p:sp>
      <p:sp>
        <p:nvSpPr>
          <p:cNvPr id="9" name="Content Placeholder 8">
            <a:extLst>
              <a:ext uri="{FF2B5EF4-FFF2-40B4-BE49-F238E27FC236}">
                <a16:creationId xmlns:a16="http://schemas.microsoft.com/office/drawing/2014/main" id="{C280BC3E-CF33-A146-9F24-2C1426F301F8}"/>
              </a:ext>
            </a:extLst>
          </p:cNvPr>
          <p:cNvSpPr>
            <a:spLocks noGrp="1"/>
          </p:cNvSpPr>
          <p:nvPr>
            <p:ph idx="1"/>
          </p:nvPr>
        </p:nvSpPr>
        <p:spPr/>
        <p:txBody>
          <a:bodyPr>
            <a:normAutofit/>
          </a:bodyPr>
          <a:lstStyle/>
          <a:p>
            <a:r>
              <a:rPr lang="en-US" dirty="0"/>
              <a:t>Dr. </a:t>
            </a:r>
            <a:r>
              <a:rPr lang="en-US" dirty="0" err="1"/>
              <a:t>Trulen</a:t>
            </a:r>
            <a:r>
              <a:rPr lang="en-US" dirty="0"/>
              <a:t> along with some colleagues developed an Octave program to quickly depict what is going on. The program builds a model that we call “Trees.” These trees show us the same data as the charts discussed earlier but more concise.</a:t>
            </a:r>
          </a:p>
          <a:p>
            <a:r>
              <a:rPr lang="en-US" dirty="0"/>
              <a:t>This program only checks a finite number of terms before determining whether there is split or not, and the program can only do so much splitting before it stops.  Although these are obvious limitations, we will explore the theory to overcome them.</a:t>
            </a:r>
          </a:p>
        </p:txBody>
      </p:sp>
    </p:spTree>
    <p:extLst>
      <p:ext uri="{BB962C8B-B14F-4D97-AF65-F5344CB8AC3E}">
        <p14:creationId xmlns:p14="http://schemas.microsoft.com/office/powerpoint/2010/main" val="168943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3182-B2BB-AD47-82AC-B750912B072C}"/>
              </a:ext>
            </a:extLst>
          </p:cNvPr>
          <p:cNvSpPr>
            <a:spLocks noGrp="1"/>
          </p:cNvSpPr>
          <p:nvPr>
            <p:ph type="title"/>
          </p:nvPr>
        </p:nvSpPr>
        <p:spPr>
          <a:xfrm>
            <a:off x="581193" y="729658"/>
            <a:ext cx="11029616" cy="988332"/>
          </a:xfrm>
        </p:spPr>
        <p:txBody>
          <a:bodyPr anchor="b">
            <a:normAutofit/>
          </a:bodyPr>
          <a:lstStyle/>
          <a:p>
            <a:r>
              <a:rPr lang="en-US" cap="none" dirty="0"/>
              <a:t>2-adic Valuation Tree Model</a:t>
            </a:r>
          </a:p>
        </p:txBody>
      </p:sp>
      <mc:AlternateContent xmlns:mc="http://schemas.openxmlformats.org/markup-compatibility/2006" xmlns:a14="http://schemas.microsoft.com/office/drawing/2010/main">
        <mc:Choice Requires="a14">
          <p:sp>
            <p:nvSpPr>
              <p:cNvPr id="9" name="Content Placeholder 3">
                <a:extLst>
                  <a:ext uri="{FF2B5EF4-FFF2-40B4-BE49-F238E27FC236}">
                    <a16:creationId xmlns:a16="http://schemas.microsoft.com/office/drawing/2014/main" id="{31E42AE9-CD45-4217-8E9D-999F7B1C629F}"/>
                  </a:ext>
                </a:extLst>
              </p:cNvPr>
              <p:cNvSpPr>
                <a:spLocks noGrp="1"/>
              </p:cNvSpPr>
              <p:nvPr>
                <p:ph sz="half" idx="2"/>
              </p:nvPr>
            </p:nvSpPr>
            <p:spPr>
              <a:xfrm>
                <a:off x="6188417" y="2228003"/>
                <a:ext cx="5422392" cy="4354830"/>
              </a:xfrm>
            </p:spPr>
            <p:txBody>
              <a:bodyPr>
                <a:normAutofit/>
              </a:bodyPr>
              <a:lstStyle/>
              <a:p>
                <a:r>
                  <a:rPr lang="en-US" dirty="0"/>
                  <a:t>The functions on the lines represent what type of numbers we are looking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2</m:t>
                    </m:r>
                    <m:r>
                      <a:rPr lang="en-US" i="1">
                        <a:latin typeface="Cambria Math" panose="02040503050406030204" pitchFamily="18" charset="0"/>
                      </a:rPr>
                      <m:t>𝑛</m:t>
                    </m:r>
                    <m:r>
                      <a:rPr lang="en-US" i="1">
                        <a:latin typeface="Cambria Math" panose="02040503050406030204" pitchFamily="18" charset="0"/>
                      </a:rPr>
                      <m:t>+1</m:t>
                    </m:r>
                  </m:oMath>
                </a14:m>
                <a:r>
                  <a:rPr lang="en-US" dirty="0"/>
                  <a:t> refers to our grouping of all the odd integers going in the left direction just as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𝑛</m:t>
                    </m:r>
                  </m:oMath>
                </a14:m>
                <a:r>
                  <a:rPr lang="en-US" dirty="0"/>
                  <a:t> is our grouping of all the even integers going in the right direction.</a:t>
                </a:r>
              </a:p>
              <a:p>
                <a:r>
                  <a:rPr lang="en-US" dirty="0"/>
                  <a:t>The numbers on the far-left or far-right indicate the 2-adic valuation for the corresponding number pair: integers defined as </a:t>
                </a:r>
                <a14:m>
                  <m:oMath xmlns:m="http://schemas.openxmlformats.org/officeDocument/2006/math">
                    <m:r>
                      <a:rPr lang="en-US" i="1">
                        <a:latin typeface="Cambria Math" panose="02040503050406030204" pitchFamily="18" charset="0"/>
                      </a:rPr>
                      <m:t>2</m:t>
                    </m:r>
                    <m:r>
                      <a:rPr lang="en-US" b="0" i="1" smtClean="0">
                        <a:latin typeface="Cambria Math" panose="02040503050406030204" pitchFamily="18" charset="0"/>
                      </a:rPr>
                      <m:t>𝑛</m:t>
                    </m:r>
                    <m:r>
                      <a:rPr lang="en-US" i="1">
                        <a:latin typeface="Cambria Math" panose="02040503050406030204" pitchFamily="18" charset="0"/>
                      </a:rPr>
                      <m:t>+1</m:t>
                    </m:r>
                  </m:oMath>
                </a14:m>
                <a:r>
                  <a:rPr lang="en-US" dirty="0"/>
                  <a:t> have varying 2-adic valuations just as integers defined as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𝑛</m:t>
                    </m:r>
                  </m:oMath>
                </a14:m>
                <a:r>
                  <a:rPr lang="en-US" dirty="0"/>
                  <a:t> have a 2-adic valuation equal to </a:t>
                </a:r>
                <a14:m>
                  <m:oMath xmlns:m="http://schemas.openxmlformats.org/officeDocument/2006/math">
                    <m:r>
                      <a:rPr lang="en-US" i="1">
                        <a:latin typeface="Cambria Math" panose="02040503050406030204" pitchFamily="18" charset="0"/>
                      </a:rPr>
                      <m:t>0</m:t>
                    </m:r>
                  </m:oMath>
                </a14:m>
                <a:r>
                  <a:rPr lang="en-US" dirty="0"/>
                  <a:t>.</a:t>
                </a:r>
              </a:p>
            </p:txBody>
          </p:sp>
        </mc:Choice>
        <mc:Fallback xmlns="">
          <p:sp>
            <p:nvSpPr>
              <p:cNvPr id="9" name="Content Placeholder 3">
                <a:extLst>
                  <a:ext uri="{FF2B5EF4-FFF2-40B4-BE49-F238E27FC236}">
                    <a16:creationId xmlns:a16="http://schemas.microsoft.com/office/drawing/2014/main" id="{31E42AE9-CD45-4217-8E9D-999F7B1C629F}"/>
                  </a:ext>
                </a:extLst>
              </p:cNvPr>
              <p:cNvSpPr>
                <a:spLocks noGrp="1" noRot="1" noChangeAspect="1" noMove="1" noResize="1" noEditPoints="1" noAdjustHandles="1" noChangeArrowheads="1" noChangeShapeType="1" noTextEdit="1"/>
              </p:cNvSpPr>
              <p:nvPr>
                <p:ph sz="half" idx="2"/>
              </p:nvPr>
            </p:nvSpPr>
            <p:spPr>
              <a:xfrm>
                <a:off x="6188417" y="2228003"/>
                <a:ext cx="5422392" cy="4354830"/>
              </a:xfrm>
              <a:blipFill>
                <a:blip r:embed="rId2"/>
                <a:stretch>
                  <a:fillRect l="-234" r="-1636"/>
                </a:stretch>
              </a:blipFill>
            </p:spPr>
            <p:txBody>
              <a:bodyPr/>
              <a:lstStyle/>
              <a:p>
                <a:r>
                  <a:rPr lang="en-US">
                    <a:noFill/>
                  </a:rPr>
                  <a:t> </a:t>
                </a:r>
              </a:p>
            </p:txBody>
          </p:sp>
        </mc:Fallback>
      </mc:AlternateContent>
      <p:pic>
        <p:nvPicPr>
          <p:cNvPr id="8" name="Content Placeholder 7">
            <a:extLst>
              <a:ext uri="{FF2B5EF4-FFF2-40B4-BE49-F238E27FC236}">
                <a16:creationId xmlns:a16="http://schemas.microsoft.com/office/drawing/2014/main" id="{241596F0-21E7-694B-BAED-689B0436D167}"/>
              </a:ext>
            </a:extLst>
          </p:cNvPr>
          <p:cNvPicPr>
            <a:picLocks noGrp="1" noChangeAspect="1"/>
          </p:cNvPicPr>
          <p:nvPr>
            <p:ph sz="half" idx="1"/>
          </p:nvPr>
        </p:nvPicPr>
        <p:blipFill rotWithShape="1">
          <a:blip r:embed="rId3"/>
          <a:srcRect l="20610" t="13510" r="21106" b="69026"/>
          <a:stretch/>
        </p:blipFill>
        <p:spPr>
          <a:xfrm>
            <a:off x="57403" y="3216698"/>
            <a:ext cx="6131014" cy="2377440"/>
          </a:xfrm>
        </p:spPr>
      </p:pic>
    </p:spTree>
    <p:extLst>
      <p:ext uri="{BB962C8B-B14F-4D97-AF65-F5344CB8AC3E}">
        <p14:creationId xmlns:p14="http://schemas.microsoft.com/office/powerpoint/2010/main" val="1681254440"/>
      </p:ext>
    </p:extLst>
  </p:cSld>
  <p:clrMapOvr>
    <a:masterClrMapping/>
  </p:clrMapOvr>
</p:sld>
</file>

<file path=ppt/theme/theme1.xml><?xml version="1.0" encoding="utf-8"?>
<a:theme xmlns:a="http://schemas.openxmlformats.org/drawingml/2006/main" name="Dividend">
  <a:themeElements>
    <a:clrScheme name="KWC">
      <a:dk1>
        <a:srgbClr val="000000"/>
      </a:dk1>
      <a:lt1>
        <a:srgbClr val="FFFFFF"/>
      </a:lt1>
      <a:dk2>
        <a:srgbClr val="3D3D3D"/>
      </a:dk2>
      <a:lt2>
        <a:srgbClr val="EBEBEB"/>
      </a:lt2>
      <a:accent1>
        <a:srgbClr val="3F2B72"/>
      </a:accent1>
      <a:accent2>
        <a:srgbClr val="5E3293"/>
      </a:accent2>
      <a:accent3>
        <a:srgbClr val="7437A9"/>
      </a:accent3>
      <a:accent4>
        <a:srgbClr val="969FA7"/>
      </a:accent4>
      <a:accent5>
        <a:srgbClr val="FFE32B"/>
      </a:accent5>
      <a:accent6>
        <a:srgbClr val="979809"/>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 for Research Flashdrive" id="{0DF0688A-75BF-1240-B472-6401511DDEFF}" vid="{BD867B90-1E24-4F43-9CE2-E0E05C17B3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2917</TotalTime>
  <Words>2434</Words>
  <Application>Microsoft Macintosh PowerPoint</Application>
  <PresentationFormat>Widescreen</PresentationFormat>
  <Paragraphs>297</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Cambria Math</vt:lpstr>
      <vt:lpstr>Gill Sans MT</vt:lpstr>
      <vt:lpstr>Wingdings 2</vt:lpstr>
      <vt:lpstr>Dividend</vt:lpstr>
      <vt:lpstr>2-adic numbers and quadratic equations</vt:lpstr>
      <vt:lpstr>2-adic Valuations</vt:lpstr>
      <vt:lpstr>2-adic Valuations of Quadratic Equations </vt:lpstr>
      <vt:lpstr>2-adic Valuations of Quadratic Equations</vt:lpstr>
      <vt:lpstr>2-adic Valuations of the Equation 2n^2+5n+5</vt:lpstr>
      <vt:lpstr>2-adic Valuations of the Equation 2n^2+5n+5</vt:lpstr>
      <vt:lpstr>2-adic Valuations of the Equation 2n^2+5n+5 </vt:lpstr>
      <vt:lpstr>2-adic Valuation Tree Model</vt:lpstr>
      <vt:lpstr>2-adic Valuation Tree Model</vt:lpstr>
      <vt:lpstr>2-adic Valuation Tree Model</vt:lpstr>
      <vt:lpstr>2-adic Valuation Tree Model </vt:lpstr>
      <vt:lpstr>Tree Model for 2n^2+5n+5 </vt:lpstr>
      <vt:lpstr>Tree Model for 2n^2+3n+1</vt:lpstr>
      <vt:lpstr>Theory</vt:lpstr>
      <vt:lpstr>Theory</vt:lpstr>
      <vt:lpstr>Theory</vt:lpstr>
      <vt:lpstr>Theory</vt:lpstr>
      <vt:lpstr>Theorem</vt:lpstr>
      <vt:lpstr>Theorem</vt:lpstr>
      <vt:lpstr>Theorem</vt:lpstr>
      <vt:lpstr>Future Work</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2-adic numbers and quadratic equations</dc:title>
  <dc:creator>Will Boultinghouse</dc:creator>
  <cp:lastModifiedBy>Will Boultinghouse</cp:lastModifiedBy>
  <cp:revision>63</cp:revision>
  <dcterms:created xsi:type="dcterms:W3CDTF">2020-03-24T18:15:38Z</dcterms:created>
  <dcterms:modified xsi:type="dcterms:W3CDTF">2020-04-24T19:27:34Z</dcterms:modified>
</cp:coreProperties>
</file>